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handoutMasterIdLst>
    <p:handoutMasterId r:id="rId13"/>
  </p:handoutMasterIdLst>
  <p:sldIdLst>
    <p:sldId id="256" r:id="rId5"/>
    <p:sldId id="257" r:id="rId6"/>
    <p:sldId id="275" r:id="rId7"/>
    <p:sldId id="278" r:id="rId8"/>
    <p:sldId id="280" r:id="rId9"/>
    <p:sldId id="271" r:id="rId10"/>
    <p:sldId id="273" r:id="rId11"/>
    <p:sldId id="274" r:id="rId12"/>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9144912-6390-4613-B698-46533275D3E0}" v="402" dt="2023-11-20T23:41:24.574"/>
  </p1510:revLst>
</p1510:revInfo>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4" d="100"/>
          <a:sy n="64" d="100"/>
        </p:scale>
        <p:origin x="748" y="48"/>
      </p:cViewPr>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DBBC7AB-D873-45ED-B14B-398050ECA65B}" type="doc">
      <dgm:prSet loTypeId="urn:microsoft.com/office/officeart/2005/8/layout/process1" loCatId="process" qsTypeId="urn:microsoft.com/office/officeart/2005/8/quickstyle/simple1" qsCatId="simple" csTypeId="urn:microsoft.com/office/officeart/2005/8/colors/accent5_1" csCatId="accent5" phldr="1"/>
      <dgm:spPr/>
      <dgm:t>
        <a:bodyPr/>
        <a:lstStyle/>
        <a:p>
          <a:endParaRPr lang="es-CO"/>
        </a:p>
      </dgm:t>
    </dgm:pt>
    <dgm:pt modelId="{148CF942-3C81-4436-A4F0-3EF70FE32B7F}">
      <dgm:prSet custT="1"/>
      <dgm:spPr/>
      <dgm:t>
        <a:bodyPr/>
        <a:lstStyle/>
        <a:p>
          <a:pPr algn="just"/>
          <a:r>
            <a:rPr lang="es-CO" sz="1200" b="0" dirty="0">
              <a:latin typeface="Calibri" panose="020F0502020204030204" pitchFamily="34" charset="0"/>
              <a:cs typeface="Calibri" panose="020F0502020204030204" pitchFamily="34" charset="0"/>
            </a:rPr>
            <a:t>La Agencia Nacional de Defensa Jurídica del Estado establece  para todas  las entidades públicas del orden nacional lineamientos </a:t>
          </a:r>
          <a:r>
            <a:rPr lang="es-CO" sz="1200" b="1" dirty="0">
              <a:latin typeface="Calibri" panose="020F0502020204030204" pitchFamily="34" charset="0"/>
              <a:cs typeface="Calibri" panose="020F0502020204030204" pitchFamily="34" charset="0"/>
            </a:rPr>
            <a:t>vinculantes </a:t>
          </a:r>
          <a:r>
            <a:rPr lang="es-CO" sz="1200" b="0" dirty="0">
              <a:solidFill>
                <a:srgbClr val="0070C0"/>
              </a:solidFill>
              <a:latin typeface="Calibri" panose="020F0502020204030204" pitchFamily="34" charset="0"/>
              <a:cs typeface="Calibri" panose="020F0502020204030204" pitchFamily="34" charset="0"/>
            </a:rPr>
            <a:t>para la formulación, aprobación, implementación y seguimiento de las </a:t>
          </a:r>
          <a:r>
            <a:rPr lang="es-CO" sz="1200" b="1" dirty="0">
              <a:latin typeface="Calibri" panose="020F0502020204030204" pitchFamily="34" charset="0"/>
              <a:cs typeface="Calibri" panose="020F0502020204030204" pitchFamily="34" charset="0"/>
            </a:rPr>
            <a:t>Políticas de prevención del daño antijurídico:</a:t>
          </a:r>
        </a:p>
      </dgm:t>
    </dgm:pt>
    <dgm:pt modelId="{3BEEFD76-6708-4A1C-B167-BF595C005A51}" type="parTrans" cxnId="{27173D6D-84FD-44FB-8D61-98DFA0DB3EE4}">
      <dgm:prSet/>
      <dgm:spPr/>
      <dgm:t>
        <a:bodyPr/>
        <a:lstStyle/>
        <a:p>
          <a:endParaRPr lang="es-CO"/>
        </a:p>
      </dgm:t>
    </dgm:pt>
    <dgm:pt modelId="{32AC1982-7290-4382-B741-85E12AA9E7E1}" type="sibTrans" cxnId="{27173D6D-84FD-44FB-8D61-98DFA0DB3EE4}">
      <dgm:prSet/>
      <dgm:spPr/>
      <dgm:t>
        <a:bodyPr/>
        <a:lstStyle/>
        <a:p>
          <a:endParaRPr lang="es-CO"/>
        </a:p>
      </dgm:t>
    </dgm:pt>
    <dgm:pt modelId="{1290F78D-11A9-43E8-917A-B437D3ED93C7}">
      <dgm:prSet custT="1"/>
      <dgm:spPr/>
      <dgm:t>
        <a:bodyPr/>
        <a:lstStyle/>
        <a:p>
          <a:pPr marL="0" marR="0" lvl="0" indent="0" algn="just" defTabSz="914400" eaLnBrk="1" fontAlgn="auto" latinLnBrk="0" hangingPunct="1">
            <a:lnSpc>
              <a:spcPct val="100000"/>
            </a:lnSpc>
            <a:spcBef>
              <a:spcPts val="0"/>
            </a:spcBef>
            <a:spcAft>
              <a:spcPts val="0"/>
            </a:spcAft>
            <a:buClrTx/>
            <a:buSzTx/>
            <a:buFontTx/>
            <a:buNone/>
            <a:tabLst/>
            <a:defRPr/>
          </a:pPr>
          <a:r>
            <a:rPr lang="es-CO" sz="1100" dirty="0">
              <a:latin typeface="Calibri" panose="020F0502020204030204" pitchFamily="34" charset="0"/>
              <a:cs typeface="Calibri" panose="020F0502020204030204" pitchFamily="34" charset="0"/>
            </a:rPr>
            <a:t>*Entidades públicas del orden nacional, deben incluir dentro de sus </a:t>
          </a:r>
          <a:r>
            <a:rPr lang="es-CO" sz="1100" b="1" dirty="0">
              <a:latin typeface="Calibri" panose="020F0502020204030204" pitchFamily="34" charset="0"/>
              <a:cs typeface="Calibri" panose="020F0502020204030204" pitchFamily="34" charset="0"/>
            </a:rPr>
            <a:t>planes de acción institucional</a:t>
          </a:r>
          <a:r>
            <a:rPr lang="es-CO" sz="1100" dirty="0">
              <a:latin typeface="Calibri" panose="020F0502020204030204" pitchFamily="34" charset="0"/>
              <a:cs typeface="Calibri" panose="020F0502020204030204" pitchFamily="34" charset="0"/>
            </a:rPr>
            <a:t>, las actividades definidas dentro de la política de prevención del Daño Antijuridico aprobadas por el comité de conciliación.  Los planes de acción de la política  previstos para cada año  deben ser incluidos en el </a:t>
          </a:r>
          <a:r>
            <a:rPr lang="es-CO" sz="1100" b="1" dirty="0">
              <a:latin typeface="Calibri" panose="020F0502020204030204" pitchFamily="34" charset="0"/>
              <a:cs typeface="Calibri" panose="020F0502020204030204" pitchFamily="34" charset="0"/>
            </a:rPr>
            <a:t>plan de acción anual de la entidad.</a:t>
          </a:r>
        </a:p>
        <a:p>
          <a:pPr marL="0" marR="0" lvl="0" indent="0" algn="just" defTabSz="914400" eaLnBrk="1" fontAlgn="auto" latinLnBrk="0" hangingPunct="1">
            <a:lnSpc>
              <a:spcPct val="100000"/>
            </a:lnSpc>
            <a:spcBef>
              <a:spcPts val="0"/>
            </a:spcBef>
            <a:spcAft>
              <a:spcPts val="0"/>
            </a:spcAft>
            <a:buClrTx/>
            <a:buSzTx/>
            <a:buFontTx/>
            <a:buNone/>
            <a:tabLst/>
            <a:defRPr/>
          </a:pPr>
          <a:endParaRPr lang="es-CO" sz="1100" b="1" dirty="0">
            <a:latin typeface="Calibri" panose="020F0502020204030204" pitchFamily="34" charset="0"/>
            <a:cs typeface="Calibri" panose="020F0502020204030204" pitchFamily="34" charset="0"/>
          </a:endParaRPr>
        </a:p>
        <a:p>
          <a:pPr marL="0" lvl="0" algn="just" defTabSz="488950">
            <a:lnSpc>
              <a:spcPct val="90000"/>
            </a:lnSpc>
            <a:spcBef>
              <a:spcPct val="0"/>
            </a:spcBef>
            <a:spcAft>
              <a:spcPct val="35000"/>
            </a:spcAft>
            <a:buNone/>
          </a:pPr>
          <a:r>
            <a:rPr lang="es-CO" sz="1100" dirty="0">
              <a:latin typeface="Calibri" panose="020F0502020204030204" pitchFamily="34" charset="0"/>
              <a:cs typeface="Calibri" panose="020F0502020204030204" pitchFamily="34" charset="0"/>
            </a:rPr>
            <a:t>*Las entidades incluirán dentro de su sistema de gestión de calidad, los procesos y procedimientos que requieran institucionalizar  la formulación de sus políticas  de prevención del daño antijuridico, así como su seguimiento, evaluación y control.</a:t>
          </a:r>
          <a:endParaRPr lang="es-CO" sz="1400" dirty="0"/>
        </a:p>
      </dgm:t>
    </dgm:pt>
    <dgm:pt modelId="{DC3BF3BB-6780-4AF3-A64A-41531E55A5AB}" type="parTrans" cxnId="{D03D380E-6A10-4757-B86F-D7E543C29AB4}">
      <dgm:prSet/>
      <dgm:spPr/>
      <dgm:t>
        <a:bodyPr/>
        <a:lstStyle/>
        <a:p>
          <a:endParaRPr lang="es-CO"/>
        </a:p>
      </dgm:t>
    </dgm:pt>
    <dgm:pt modelId="{DAA1E49A-FE9B-40A8-B1C8-A9DDA10B6366}" type="sibTrans" cxnId="{D03D380E-6A10-4757-B86F-D7E543C29AB4}">
      <dgm:prSet/>
      <dgm:spPr/>
      <dgm:t>
        <a:bodyPr/>
        <a:lstStyle/>
        <a:p>
          <a:endParaRPr lang="es-CO"/>
        </a:p>
      </dgm:t>
    </dgm:pt>
    <dgm:pt modelId="{17B342CF-C9D6-4A39-B23F-F37FB051D4A8}">
      <dgm:prSet/>
      <dgm:spPr/>
      <dgm:t>
        <a:bodyPr/>
        <a:lstStyle/>
        <a:p>
          <a:endParaRPr lang="es-CO" dirty="0"/>
        </a:p>
      </dgm:t>
    </dgm:pt>
    <dgm:pt modelId="{0A9E8FBB-68DA-47B8-9237-5A1372BD4BA0}" type="parTrans" cxnId="{0C79C5C4-9EA8-4CC8-987B-D608FBD99117}">
      <dgm:prSet/>
      <dgm:spPr/>
      <dgm:t>
        <a:bodyPr/>
        <a:lstStyle/>
        <a:p>
          <a:endParaRPr lang="es-CO"/>
        </a:p>
      </dgm:t>
    </dgm:pt>
    <dgm:pt modelId="{8505515B-6B34-4E05-A1DA-796CDF2F455A}" type="sibTrans" cxnId="{0C79C5C4-9EA8-4CC8-987B-D608FBD99117}">
      <dgm:prSet/>
      <dgm:spPr/>
      <dgm:t>
        <a:bodyPr/>
        <a:lstStyle/>
        <a:p>
          <a:endParaRPr lang="es-CO"/>
        </a:p>
      </dgm:t>
    </dgm:pt>
    <dgm:pt modelId="{A4B963B5-24EE-4254-85E8-BA084C456CCA}" type="pres">
      <dgm:prSet presAssocID="{1DBBC7AB-D873-45ED-B14B-398050ECA65B}" presName="Name0" presStyleCnt="0">
        <dgm:presLayoutVars>
          <dgm:dir/>
          <dgm:resizeHandles val="exact"/>
        </dgm:presLayoutVars>
      </dgm:prSet>
      <dgm:spPr/>
    </dgm:pt>
    <dgm:pt modelId="{A1B4CEB3-06FD-46BF-B85B-39E2C66EFC03}" type="pres">
      <dgm:prSet presAssocID="{148CF942-3C81-4436-A4F0-3EF70FE32B7F}" presName="node" presStyleLbl="node1" presStyleIdx="0" presStyleCnt="3">
        <dgm:presLayoutVars>
          <dgm:bulletEnabled val="1"/>
        </dgm:presLayoutVars>
      </dgm:prSet>
      <dgm:spPr/>
    </dgm:pt>
    <dgm:pt modelId="{C593FE1C-E3F5-447F-994A-39A4B741082B}" type="pres">
      <dgm:prSet presAssocID="{32AC1982-7290-4382-B741-85E12AA9E7E1}" presName="sibTrans" presStyleLbl="sibTrans2D1" presStyleIdx="0" presStyleCnt="2"/>
      <dgm:spPr/>
    </dgm:pt>
    <dgm:pt modelId="{670EFAB2-FB6C-4B71-939A-788E9D5DD70B}" type="pres">
      <dgm:prSet presAssocID="{32AC1982-7290-4382-B741-85E12AA9E7E1}" presName="connectorText" presStyleLbl="sibTrans2D1" presStyleIdx="0" presStyleCnt="2"/>
      <dgm:spPr/>
    </dgm:pt>
    <dgm:pt modelId="{B3B70D0A-22EE-4444-8A41-2F3D5407C6F8}" type="pres">
      <dgm:prSet presAssocID="{17B342CF-C9D6-4A39-B23F-F37FB051D4A8}" presName="node" presStyleLbl="node1" presStyleIdx="1" presStyleCnt="3">
        <dgm:presLayoutVars>
          <dgm:bulletEnabled val="1"/>
        </dgm:presLayoutVars>
      </dgm:prSet>
      <dgm:spPr/>
    </dgm:pt>
    <dgm:pt modelId="{CC0EA7DB-34C2-444D-98A0-D45EE79C70DD}" type="pres">
      <dgm:prSet presAssocID="{8505515B-6B34-4E05-A1DA-796CDF2F455A}" presName="sibTrans" presStyleLbl="sibTrans2D1" presStyleIdx="1" presStyleCnt="2"/>
      <dgm:spPr/>
    </dgm:pt>
    <dgm:pt modelId="{5057638B-7E76-46D0-AC4E-FB219EEE0220}" type="pres">
      <dgm:prSet presAssocID="{8505515B-6B34-4E05-A1DA-796CDF2F455A}" presName="connectorText" presStyleLbl="sibTrans2D1" presStyleIdx="1" presStyleCnt="2"/>
      <dgm:spPr/>
    </dgm:pt>
    <dgm:pt modelId="{0A7EF395-7DD5-446E-A085-8AE10E4E107A}" type="pres">
      <dgm:prSet presAssocID="{1290F78D-11A9-43E8-917A-B437D3ED93C7}" presName="node" presStyleLbl="node1" presStyleIdx="2" presStyleCnt="3">
        <dgm:presLayoutVars>
          <dgm:bulletEnabled val="1"/>
        </dgm:presLayoutVars>
      </dgm:prSet>
      <dgm:spPr/>
    </dgm:pt>
  </dgm:ptLst>
  <dgm:cxnLst>
    <dgm:cxn modelId="{D03D380E-6A10-4757-B86F-D7E543C29AB4}" srcId="{1DBBC7AB-D873-45ED-B14B-398050ECA65B}" destId="{1290F78D-11A9-43E8-917A-B437D3ED93C7}" srcOrd="2" destOrd="0" parTransId="{DC3BF3BB-6780-4AF3-A64A-41531E55A5AB}" sibTransId="{DAA1E49A-FE9B-40A8-B1C8-A9DDA10B6366}"/>
    <dgm:cxn modelId="{B7C49C66-379F-45CC-9E7C-2A4F5E07FC08}" type="presOf" srcId="{1290F78D-11A9-43E8-917A-B437D3ED93C7}" destId="{0A7EF395-7DD5-446E-A085-8AE10E4E107A}" srcOrd="0" destOrd="0" presId="urn:microsoft.com/office/officeart/2005/8/layout/process1"/>
    <dgm:cxn modelId="{27173D6D-84FD-44FB-8D61-98DFA0DB3EE4}" srcId="{1DBBC7AB-D873-45ED-B14B-398050ECA65B}" destId="{148CF942-3C81-4436-A4F0-3EF70FE32B7F}" srcOrd="0" destOrd="0" parTransId="{3BEEFD76-6708-4A1C-B167-BF595C005A51}" sibTransId="{32AC1982-7290-4382-B741-85E12AA9E7E1}"/>
    <dgm:cxn modelId="{A59D7771-67E9-43BA-B956-950308755D62}" type="presOf" srcId="{32AC1982-7290-4382-B741-85E12AA9E7E1}" destId="{670EFAB2-FB6C-4B71-939A-788E9D5DD70B}" srcOrd="1" destOrd="0" presId="urn:microsoft.com/office/officeart/2005/8/layout/process1"/>
    <dgm:cxn modelId="{3F92A98D-46EB-4035-976B-A266B5C2B42C}" type="presOf" srcId="{8505515B-6B34-4E05-A1DA-796CDF2F455A}" destId="{CC0EA7DB-34C2-444D-98A0-D45EE79C70DD}" srcOrd="0" destOrd="0" presId="urn:microsoft.com/office/officeart/2005/8/layout/process1"/>
    <dgm:cxn modelId="{4BF95990-3113-4449-87AC-EA782BCB4BE0}" type="presOf" srcId="{1DBBC7AB-D873-45ED-B14B-398050ECA65B}" destId="{A4B963B5-24EE-4254-85E8-BA084C456CCA}" srcOrd="0" destOrd="0" presId="urn:microsoft.com/office/officeart/2005/8/layout/process1"/>
    <dgm:cxn modelId="{EDAFA496-C69C-4A4B-9A43-B3842F988C05}" type="presOf" srcId="{8505515B-6B34-4E05-A1DA-796CDF2F455A}" destId="{5057638B-7E76-46D0-AC4E-FB219EEE0220}" srcOrd="1" destOrd="0" presId="urn:microsoft.com/office/officeart/2005/8/layout/process1"/>
    <dgm:cxn modelId="{AEDBE7B3-790A-4974-A617-38BC28F3FC82}" type="presOf" srcId="{17B342CF-C9D6-4A39-B23F-F37FB051D4A8}" destId="{B3B70D0A-22EE-4444-8A41-2F3D5407C6F8}" srcOrd="0" destOrd="0" presId="urn:microsoft.com/office/officeart/2005/8/layout/process1"/>
    <dgm:cxn modelId="{894AD2BE-3A02-4FB4-A072-13912C8860E2}" type="presOf" srcId="{32AC1982-7290-4382-B741-85E12AA9E7E1}" destId="{C593FE1C-E3F5-447F-994A-39A4B741082B}" srcOrd="0" destOrd="0" presId="urn:microsoft.com/office/officeart/2005/8/layout/process1"/>
    <dgm:cxn modelId="{0C79C5C4-9EA8-4CC8-987B-D608FBD99117}" srcId="{1DBBC7AB-D873-45ED-B14B-398050ECA65B}" destId="{17B342CF-C9D6-4A39-B23F-F37FB051D4A8}" srcOrd="1" destOrd="0" parTransId="{0A9E8FBB-68DA-47B8-9237-5A1372BD4BA0}" sibTransId="{8505515B-6B34-4E05-A1DA-796CDF2F455A}"/>
    <dgm:cxn modelId="{29EDA8EB-4814-45BD-B4E3-B4360C30107C}" type="presOf" srcId="{148CF942-3C81-4436-A4F0-3EF70FE32B7F}" destId="{A1B4CEB3-06FD-46BF-B85B-39E2C66EFC03}" srcOrd="0" destOrd="0" presId="urn:microsoft.com/office/officeart/2005/8/layout/process1"/>
    <dgm:cxn modelId="{3327E599-EFA5-4C35-B436-E90D5275BE2A}" type="presParOf" srcId="{A4B963B5-24EE-4254-85E8-BA084C456CCA}" destId="{A1B4CEB3-06FD-46BF-B85B-39E2C66EFC03}" srcOrd="0" destOrd="0" presId="urn:microsoft.com/office/officeart/2005/8/layout/process1"/>
    <dgm:cxn modelId="{63602B38-E200-4CE1-94B4-08D174652679}" type="presParOf" srcId="{A4B963B5-24EE-4254-85E8-BA084C456CCA}" destId="{C593FE1C-E3F5-447F-994A-39A4B741082B}" srcOrd="1" destOrd="0" presId="urn:microsoft.com/office/officeart/2005/8/layout/process1"/>
    <dgm:cxn modelId="{4EC1BE80-2D5B-469B-AEFD-AF6AB321133D}" type="presParOf" srcId="{C593FE1C-E3F5-447F-994A-39A4B741082B}" destId="{670EFAB2-FB6C-4B71-939A-788E9D5DD70B}" srcOrd="0" destOrd="0" presId="urn:microsoft.com/office/officeart/2005/8/layout/process1"/>
    <dgm:cxn modelId="{7563A543-244E-4FC9-A0A6-7D3AF7214CD7}" type="presParOf" srcId="{A4B963B5-24EE-4254-85E8-BA084C456CCA}" destId="{B3B70D0A-22EE-4444-8A41-2F3D5407C6F8}" srcOrd="2" destOrd="0" presId="urn:microsoft.com/office/officeart/2005/8/layout/process1"/>
    <dgm:cxn modelId="{C11C0516-3607-4AC1-94AF-6BE3D3646490}" type="presParOf" srcId="{A4B963B5-24EE-4254-85E8-BA084C456CCA}" destId="{CC0EA7DB-34C2-444D-98A0-D45EE79C70DD}" srcOrd="3" destOrd="0" presId="urn:microsoft.com/office/officeart/2005/8/layout/process1"/>
    <dgm:cxn modelId="{5DF22D68-F74F-4626-85DE-796CBAD33E8A}" type="presParOf" srcId="{CC0EA7DB-34C2-444D-98A0-D45EE79C70DD}" destId="{5057638B-7E76-46D0-AC4E-FB219EEE0220}" srcOrd="0" destOrd="0" presId="urn:microsoft.com/office/officeart/2005/8/layout/process1"/>
    <dgm:cxn modelId="{BA27B39A-08B5-4739-A11E-5186B96E1963}" type="presParOf" srcId="{A4B963B5-24EE-4254-85E8-BA084C456CCA}" destId="{0A7EF395-7DD5-446E-A085-8AE10E4E107A}" srcOrd="4"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1DBBC7AB-D873-45ED-B14B-398050ECA65B}" type="doc">
      <dgm:prSet loTypeId="urn:microsoft.com/office/officeart/2005/8/layout/process1" loCatId="process" qsTypeId="urn:microsoft.com/office/officeart/2005/8/quickstyle/simple1" qsCatId="simple" csTypeId="urn:microsoft.com/office/officeart/2005/8/colors/accent5_1" csCatId="accent5" phldr="1"/>
      <dgm:spPr/>
      <dgm:t>
        <a:bodyPr/>
        <a:lstStyle/>
        <a:p>
          <a:endParaRPr lang="es-CO"/>
        </a:p>
      </dgm:t>
    </dgm:pt>
    <dgm:pt modelId="{148CF942-3C81-4436-A4F0-3EF70FE32B7F}">
      <dgm:prSet custT="1"/>
      <dgm:spPr/>
      <dgm:t>
        <a:bodyPr/>
        <a:lstStyle/>
        <a:p>
          <a:pPr marL="0" lvl="0" algn="just" defTabSz="533400">
            <a:lnSpc>
              <a:spcPct val="90000"/>
            </a:lnSpc>
            <a:spcBef>
              <a:spcPct val="0"/>
            </a:spcBef>
            <a:spcAft>
              <a:spcPct val="35000"/>
            </a:spcAft>
            <a:buNone/>
          </a:pPr>
          <a:endParaRPr lang="es-CO" sz="1100" b="1" kern="1200" dirty="0">
            <a:solidFill>
              <a:srgbClr val="00B0F0"/>
            </a:solidFill>
            <a:latin typeface="Calibri" panose="020F0502020204030204" pitchFamily="34" charset="0"/>
            <a:cs typeface="Calibri" panose="020F0502020204030204" pitchFamily="34" charset="0"/>
          </a:endParaRPr>
        </a:p>
        <a:p>
          <a:pPr marL="0" lvl="0" algn="just" defTabSz="533400">
            <a:lnSpc>
              <a:spcPct val="90000"/>
            </a:lnSpc>
            <a:spcBef>
              <a:spcPct val="0"/>
            </a:spcBef>
            <a:spcAft>
              <a:spcPct val="35000"/>
            </a:spcAft>
            <a:buNone/>
          </a:pPr>
          <a:r>
            <a:rPr lang="es-CO" sz="1100" b="1" kern="1200" dirty="0">
              <a:solidFill>
                <a:srgbClr val="00B0F0"/>
              </a:solidFill>
              <a:latin typeface="Calibri" panose="020F0502020204030204" pitchFamily="34" charset="0"/>
              <a:cs typeface="Calibri" panose="020F0502020204030204" pitchFamily="34" charset="0"/>
            </a:rPr>
            <a:t>OBJETIVO</a:t>
          </a:r>
          <a:r>
            <a:rPr lang="es-CO" sz="1100" b="0" kern="1200" dirty="0">
              <a:latin typeface="Calibri" panose="020F0502020204030204" pitchFamily="34" charset="0"/>
              <a:cs typeface="Calibri" panose="020F0502020204030204" pitchFamily="34" charset="0"/>
            </a:rPr>
            <a:t> </a:t>
          </a:r>
        </a:p>
        <a:p>
          <a:pPr marL="0" lvl="0" algn="just" defTabSz="533400">
            <a:lnSpc>
              <a:spcPct val="90000"/>
            </a:lnSpc>
            <a:spcBef>
              <a:spcPct val="0"/>
            </a:spcBef>
            <a:spcAft>
              <a:spcPct val="35000"/>
            </a:spcAft>
            <a:buNone/>
          </a:pPr>
          <a:r>
            <a:rPr lang="es-CO" sz="1100" b="0" kern="1200" dirty="0">
              <a:latin typeface="Calibri" panose="020F0502020204030204" pitchFamily="34" charset="0"/>
              <a:cs typeface="Calibri" panose="020F0502020204030204" pitchFamily="34" charset="0"/>
            </a:rPr>
            <a:t>Prevenir demandas y fallos en contra de la entidad. </a:t>
          </a:r>
        </a:p>
        <a:p>
          <a:pPr marL="0" lvl="0" algn="just" defTabSz="533400">
            <a:lnSpc>
              <a:spcPct val="90000"/>
            </a:lnSpc>
            <a:spcBef>
              <a:spcPct val="0"/>
            </a:spcBef>
            <a:spcAft>
              <a:spcPct val="35000"/>
            </a:spcAft>
            <a:buNone/>
          </a:pPr>
          <a:endParaRPr lang="es-CO" sz="1100" b="0" kern="1200" dirty="0">
            <a:latin typeface="Calibri" panose="020F0502020204030204" pitchFamily="34" charset="0"/>
            <a:cs typeface="Calibri" panose="020F0502020204030204" pitchFamily="34" charset="0"/>
          </a:endParaRPr>
        </a:p>
        <a:p>
          <a:pPr marL="0" lvl="0" indent="0" algn="just" defTabSz="533400">
            <a:lnSpc>
              <a:spcPct val="90000"/>
            </a:lnSpc>
            <a:spcBef>
              <a:spcPct val="0"/>
            </a:spcBef>
            <a:spcAft>
              <a:spcPct val="35000"/>
            </a:spcAft>
            <a:buNone/>
          </a:pPr>
          <a:r>
            <a:rPr lang="es-CO" sz="1100" b="1" kern="1200" dirty="0">
              <a:solidFill>
                <a:srgbClr val="00B0F0"/>
              </a:solidFill>
              <a:latin typeface="Calibri" panose="020F0502020204030204" pitchFamily="34" charset="0"/>
              <a:ea typeface="+mn-ea"/>
              <a:cs typeface="Calibri" panose="020F0502020204030204" pitchFamily="34" charset="0"/>
            </a:rPr>
            <a:t>CAUSA IDENTIFICADA POR LA ANDJE con corte 31/08/2023 :</a:t>
          </a:r>
        </a:p>
        <a:p>
          <a:pPr marL="0" lvl="0" algn="just" defTabSz="533400">
            <a:lnSpc>
              <a:spcPct val="90000"/>
            </a:lnSpc>
            <a:spcBef>
              <a:spcPct val="0"/>
            </a:spcBef>
            <a:spcAft>
              <a:spcPct val="35000"/>
            </a:spcAft>
            <a:buNone/>
          </a:pPr>
          <a:r>
            <a:rPr lang="es-ES" sz="1100" b="0" i="0" u="none" strike="noStrike" kern="1200" dirty="0">
              <a:solidFill>
                <a:srgbClr val="000000"/>
              </a:solidFill>
              <a:effectLst/>
              <a:latin typeface="Calibri" panose="020F0502020204030204" pitchFamily="34" charset="0"/>
            </a:rPr>
            <a:t>“Cobro indebido de obligaciones” </a:t>
          </a:r>
          <a:r>
            <a:rPr lang="es-CO" sz="1100" b="0" kern="1200" dirty="0">
              <a:latin typeface="Calibri" panose="020F0502020204030204" pitchFamily="34" charset="0"/>
              <a:cs typeface="Calibri" panose="020F0502020204030204" pitchFamily="34" charset="0"/>
            </a:rPr>
            <a:t>  </a:t>
          </a:r>
        </a:p>
        <a:p>
          <a:pPr marL="0" lvl="0" algn="just" defTabSz="533400">
            <a:lnSpc>
              <a:spcPct val="90000"/>
            </a:lnSpc>
            <a:spcBef>
              <a:spcPct val="0"/>
            </a:spcBef>
            <a:spcAft>
              <a:spcPct val="35000"/>
            </a:spcAft>
            <a:buNone/>
          </a:pPr>
          <a:r>
            <a:rPr lang="es-CO" sz="1100" b="1" kern="1200" dirty="0">
              <a:solidFill>
                <a:srgbClr val="00B0F0"/>
              </a:solidFill>
              <a:latin typeface="Calibri" panose="020F0502020204030204" pitchFamily="34" charset="0"/>
              <a:cs typeface="Calibri" panose="020F0502020204030204" pitchFamily="34" charset="0"/>
            </a:rPr>
            <a:t>SUB CAUSAS:</a:t>
          </a:r>
        </a:p>
        <a:p>
          <a:pPr marL="0" lvl="0" algn="just" defTabSz="533400">
            <a:lnSpc>
              <a:spcPct val="90000"/>
            </a:lnSpc>
            <a:spcBef>
              <a:spcPct val="0"/>
            </a:spcBef>
            <a:spcAft>
              <a:spcPct val="35000"/>
            </a:spcAft>
            <a:buNone/>
          </a:pPr>
          <a:r>
            <a:rPr lang="es-ES" sz="1100" b="0" i="0" u="none" strike="noStrike" kern="1200" dirty="0">
              <a:solidFill>
                <a:srgbClr val="000000"/>
              </a:solidFill>
              <a:effectLst/>
              <a:latin typeface="Calibri" panose="020F0502020204030204" pitchFamily="34" charset="0"/>
            </a:rPr>
            <a:t>Dentro de la gestión de cobro que realiza CISA de las carteras cedidas por las entidades, se identifican  obligaciones prescritas o  con riesgo de prescripción.</a:t>
          </a:r>
        </a:p>
        <a:p>
          <a:pPr marL="0" lvl="0" algn="just" defTabSz="533400">
            <a:lnSpc>
              <a:spcPct val="90000"/>
            </a:lnSpc>
            <a:spcBef>
              <a:spcPct val="0"/>
            </a:spcBef>
            <a:spcAft>
              <a:spcPct val="35000"/>
            </a:spcAft>
            <a:buNone/>
          </a:pPr>
          <a:r>
            <a:rPr lang="es-ES" sz="1100" b="0" i="0" u="none" strike="noStrike" kern="1200" dirty="0">
              <a:solidFill>
                <a:srgbClr val="000000"/>
              </a:solidFill>
              <a:effectLst/>
              <a:latin typeface="Calibri" panose="020F0502020204030204" pitchFamily="34" charset="0"/>
              <a:cs typeface="Calibri" panose="020F0502020204030204" pitchFamily="34" charset="0"/>
            </a:rPr>
            <a:t>Lo anterior se</a:t>
          </a:r>
          <a:r>
            <a:rPr lang="es-ES" sz="1100" b="0" i="0" u="none" strike="noStrike" kern="1200" dirty="0">
              <a:solidFill>
                <a:srgbClr val="000000"/>
              </a:solidFill>
              <a:effectLst/>
              <a:latin typeface="Calibri" panose="020F0502020204030204" pitchFamily="34" charset="0"/>
            </a:rPr>
            <a:t> deriva de la gran cantidad de obligaciones cedidas,  obligaciones que en algunos casos llegan sin información jurídica, con error en la creación y/o contenido del título ejecutivo ( pagaré , resolución).</a:t>
          </a:r>
          <a:endParaRPr lang="es-CO" sz="1100" b="1" kern="1200" dirty="0">
            <a:latin typeface="Calibri" panose="020F0502020204030204" pitchFamily="34" charset="0"/>
            <a:cs typeface="Calibri" panose="020F0502020204030204" pitchFamily="34" charset="0"/>
          </a:endParaRPr>
        </a:p>
        <a:p>
          <a:pPr marL="0" lvl="0" algn="just" defTabSz="533400">
            <a:lnSpc>
              <a:spcPct val="90000"/>
            </a:lnSpc>
            <a:spcBef>
              <a:spcPct val="0"/>
            </a:spcBef>
            <a:spcAft>
              <a:spcPct val="35000"/>
            </a:spcAft>
            <a:buNone/>
          </a:pPr>
          <a:endParaRPr lang="es-CO" sz="1200" b="1" kern="1200" dirty="0">
            <a:latin typeface="Calibri" panose="020F0502020204030204" pitchFamily="34" charset="0"/>
            <a:cs typeface="Calibri" panose="020F0502020204030204" pitchFamily="34" charset="0"/>
          </a:endParaRPr>
        </a:p>
      </dgm:t>
    </dgm:pt>
    <dgm:pt modelId="{3BEEFD76-6708-4A1C-B167-BF595C005A51}" type="parTrans" cxnId="{27173D6D-84FD-44FB-8D61-98DFA0DB3EE4}">
      <dgm:prSet/>
      <dgm:spPr/>
      <dgm:t>
        <a:bodyPr/>
        <a:lstStyle/>
        <a:p>
          <a:endParaRPr lang="es-CO"/>
        </a:p>
      </dgm:t>
    </dgm:pt>
    <dgm:pt modelId="{32AC1982-7290-4382-B741-85E12AA9E7E1}" type="sibTrans" cxnId="{27173D6D-84FD-44FB-8D61-98DFA0DB3EE4}">
      <dgm:prSet/>
      <dgm:spPr/>
      <dgm:t>
        <a:bodyPr/>
        <a:lstStyle/>
        <a:p>
          <a:endParaRPr lang="es-CO"/>
        </a:p>
      </dgm:t>
    </dgm:pt>
    <dgm:pt modelId="{1290F78D-11A9-43E8-917A-B437D3ED93C7}">
      <dgm:prSet custT="1"/>
      <dgm:spPr/>
      <dgm:t>
        <a:bodyPr/>
        <a:lstStyle/>
        <a:p>
          <a:pPr marL="0" marR="0" lvl="0" indent="0" algn="just" defTabSz="914400" eaLnBrk="1" fontAlgn="auto" latinLnBrk="0" hangingPunct="1">
            <a:lnSpc>
              <a:spcPct val="100000"/>
            </a:lnSpc>
            <a:spcBef>
              <a:spcPts val="0"/>
            </a:spcBef>
            <a:spcAft>
              <a:spcPts val="0"/>
            </a:spcAft>
            <a:buClrTx/>
            <a:buSzTx/>
            <a:buFontTx/>
            <a:buNone/>
            <a:tabLst/>
            <a:defRPr/>
          </a:pPr>
          <a:endParaRPr lang="es-CO" sz="1100" b="1" dirty="0">
            <a:solidFill>
              <a:srgbClr val="00B0F0"/>
            </a:solidFill>
            <a:latin typeface="Calibri" panose="020F0502020204030204" pitchFamily="34" charset="0"/>
            <a:cs typeface="Calibri" panose="020F0502020204030204" pitchFamily="34" charset="0"/>
          </a:endParaRPr>
        </a:p>
        <a:p>
          <a:pPr marL="0" marR="0" lvl="0" indent="0" algn="just" defTabSz="914400" eaLnBrk="1" fontAlgn="auto" latinLnBrk="0" hangingPunct="1">
            <a:lnSpc>
              <a:spcPct val="100000"/>
            </a:lnSpc>
            <a:spcBef>
              <a:spcPts val="0"/>
            </a:spcBef>
            <a:spcAft>
              <a:spcPts val="0"/>
            </a:spcAft>
            <a:buClrTx/>
            <a:buSzTx/>
            <a:buFontTx/>
            <a:buNone/>
            <a:tabLst/>
            <a:defRPr/>
          </a:pPr>
          <a:endParaRPr lang="es-CO" sz="1100" b="1" dirty="0">
            <a:solidFill>
              <a:srgbClr val="00B0F0"/>
            </a:solidFill>
            <a:latin typeface="Calibri" panose="020F0502020204030204" pitchFamily="34" charset="0"/>
            <a:cs typeface="Calibri" panose="020F0502020204030204" pitchFamily="34" charset="0"/>
          </a:endParaRPr>
        </a:p>
        <a:p>
          <a:pPr marL="0" marR="0" lvl="0" indent="0" algn="just" defTabSz="914400" eaLnBrk="1" fontAlgn="auto" latinLnBrk="0" hangingPunct="1">
            <a:lnSpc>
              <a:spcPct val="100000"/>
            </a:lnSpc>
            <a:spcBef>
              <a:spcPts val="0"/>
            </a:spcBef>
            <a:spcAft>
              <a:spcPts val="0"/>
            </a:spcAft>
            <a:buClrTx/>
            <a:buSzTx/>
            <a:buFontTx/>
            <a:buNone/>
            <a:tabLst/>
            <a:defRPr/>
          </a:pPr>
          <a:endParaRPr lang="es-CO" sz="1100" b="1" dirty="0">
            <a:solidFill>
              <a:srgbClr val="00B0F0"/>
            </a:solidFill>
            <a:latin typeface="Calibri" panose="020F0502020204030204" pitchFamily="34" charset="0"/>
            <a:cs typeface="Calibri" panose="020F0502020204030204" pitchFamily="34" charset="0"/>
          </a:endParaRPr>
        </a:p>
        <a:p>
          <a:pPr marL="0" marR="0" lvl="0" indent="0" algn="just" defTabSz="914400" eaLnBrk="1" fontAlgn="auto" latinLnBrk="0" hangingPunct="1">
            <a:lnSpc>
              <a:spcPct val="100000"/>
            </a:lnSpc>
            <a:spcBef>
              <a:spcPts val="0"/>
            </a:spcBef>
            <a:spcAft>
              <a:spcPts val="0"/>
            </a:spcAft>
            <a:buClrTx/>
            <a:buSzTx/>
            <a:buFontTx/>
            <a:buNone/>
            <a:tabLst/>
            <a:defRPr/>
          </a:pPr>
          <a:r>
            <a:rPr lang="es-CO" sz="1100" b="1" dirty="0">
              <a:solidFill>
                <a:srgbClr val="00B0F0"/>
              </a:solidFill>
              <a:latin typeface="Calibri" panose="020F0502020204030204" pitchFamily="34" charset="0"/>
              <a:cs typeface="Calibri" panose="020F0502020204030204" pitchFamily="34" charset="0"/>
            </a:rPr>
            <a:t>MECANISMOS :</a:t>
          </a:r>
        </a:p>
        <a:p>
          <a:pPr marL="0" marR="0" lvl="0" indent="0" algn="just" defTabSz="914400" eaLnBrk="1" fontAlgn="auto" latinLnBrk="0" hangingPunct="1">
            <a:lnSpc>
              <a:spcPct val="100000"/>
            </a:lnSpc>
            <a:spcBef>
              <a:spcPts val="0"/>
            </a:spcBef>
            <a:spcAft>
              <a:spcPts val="0"/>
            </a:spcAft>
            <a:buClrTx/>
            <a:buSzTx/>
            <a:buFontTx/>
            <a:buNone/>
            <a:tabLst/>
            <a:defRPr/>
          </a:pPr>
          <a:endParaRPr lang="es-CO" sz="1100" b="1" dirty="0">
            <a:solidFill>
              <a:srgbClr val="00B0F0"/>
            </a:solidFill>
            <a:latin typeface="Calibri" panose="020F0502020204030204" pitchFamily="34" charset="0"/>
            <a:cs typeface="Calibri" panose="020F0502020204030204" pitchFamily="34" charset="0"/>
          </a:endParaRPr>
        </a:p>
        <a:p>
          <a:pPr marL="0" marR="0" lvl="0" indent="0" algn="just" defTabSz="914400" eaLnBrk="1" fontAlgn="auto" latinLnBrk="0" hangingPunct="1">
            <a:lnSpc>
              <a:spcPct val="100000"/>
            </a:lnSpc>
            <a:spcBef>
              <a:spcPts val="0"/>
            </a:spcBef>
            <a:spcAft>
              <a:spcPts val="0"/>
            </a:spcAft>
            <a:buClrTx/>
            <a:buSzTx/>
            <a:buFontTx/>
            <a:buNone/>
            <a:tabLst/>
            <a:defRPr/>
          </a:pPr>
          <a:r>
            <a:rPr lang="es-CO" sz="1100" b="0" i="0" u="none" dirty="0">
              <a:latin typeface="Calibri" panose="020F0502020204030204" pitchFamily="34" charset="0"/>
              <a:cs typeface="Calibri" panose="020F0502020204030204" pitchFamily="34" charset="0"/>
            </a:rPr>
            <a:t>1- Capacitar a los funcionarios involucrados en el tema.  </a:t>
          </a:r>
        </a:p>
        <a:p>
          <a:pPr marL="0" lvl="0" indent="0" algn="just" defTabSz="914400">
            <a:lnSpc>
              <a:spcPct val="100000"/>
            </a:lnSpc>
            <a:spcBef>
              <a:spcPts val="0"/>
            </a:spcBef>
            <a:spcAft>
              <a:spcPts val="0"/>
            </a:spcAft>
          </a:pPr>
          <a:endParaRPr lang="es-CO" sz="1100" dirty="0">
            <a:latin typeface="Calibri" panose="020F0502020204030204" pitchFamily="34" charset="0"/>
            <a:cs typeface="Calibri" panose="020F0502020204030204" pitchFamily="34" charset="0"/>
          </a:endParaRPr>
        </a:p>
        <a:p>
          <a:pPr marL="0" lvl="0" indent="0" algn="just" defTabSz="914400">
            <a:lnSpc>
              <a:spcPct val="100000"/>
            </a:lnSpc>
            <a:spcBef>
              <a:spcPts val="0"/>
            </a:spcBef>
            <a:spcAft>
              <a:spcPts val="0"/>
            </a:spcAft>
          </a:pPr>
          <a:r>
            <a:rPr lang="es-ES" sz="1100" b="0" i="0" u="none" dirty="0">
              <a:latin typeface="Calibri" panose="020F0502020204030204" pitchFamily="34" charset="0"/>
              <a:cs typeface="Calibri" panose="020F0502020204030204" pitchFamily="34" charset="0"/>
            </a:rPr>
            <a:t>2- Unificar  formatos de respuesta - políticas internas de cartera y conciliación.</a:t>
          </a:r>
          <a:endParaRPr lang="es-CO" sz="1100" b="0" i="0" u="none" dirty="0">
            <a:latin typeface="Calibri" panose="020F0502020204030204" pitchFamily="34" charset="0"/>
            <a:cs typeface="Calibri" panose="020F0502020204030204" pitchFamily="34" charset="0"/>
          </a:endParaRPr>
        </a:p>
        <a:p>
          <a:pPr marL="0" lvl="0" indent="0" algn="just" defTabSz="914400">
            <a:lnSpc>
              <a:spcPct val="100000"/>
            </a:lnSpc>
            <a:spcBef>
              <a:spcPts val="0"/>
            </a:spcBef>
            <a:spcAft>
              <a:spcPts val="0"/>
            </a:spcAft>
          </a:pPr>
          <a:endParaRPr lang="es-CO" sz="1100" dirty="0">
            <a:latin typeface="Calibri" panose="020F0502020204030204" pitchFamily="34" charset="0"/>
            <a:cs typeface="Calibri" panose="020F0502020204030204" pitchFamily="34" charset="0"/>
          </a:endParaRPr>
        </a:p>
        <a:p>
          <a:pPr marL="0" lvl="0" indent="0" algn="just" defTabSz="914400">
            <a:lnSpc>
              <a:spcPct val="100000"/>
            </a:lnSpc>
            <a:spcBef>
              <a:spcPts val="0"/>
            </a:spcBef>
            <a:spcAft>
              <a:spcPts val="0"/>
            </a:spcAft>
          </a:pPr>
          <a:r>
            <a:rPr lang="es-CO" sz="1100" dirty="0">
              <a:latin typeface="Calibri" panose="020F0502020204030204" pitchFamily="34" charset="0"/>
              <a:cs typeface="Calibri" panose="020F0502020204030204" pitchFamily="34" charset="0"/>
            </a:rPr>
            <a:t>3- Seguimiento y control a la política de prevención de Daño antijurídico.</a:t>
          </a:r>
        </a:p>
        <a:p>
          <a:pPr marL="0" lvl="0" indent="0" algn="just" defTabSz="914400">
            <a:lnSpc>
              <a:spcPct val="100000"/>
            </a:lnSpc>
            <a:spcBef>
              <a:spcPts val="0"/>
            </a:spcBef>
            <a:spcAft>
              <a:spcPts val="0"/>
            </a:spcAft>
          </a:pPr>
          <a:endParaRPr lang="es-CO" sz="1100" dirty="0">
            <a:latin typeface="Calibri" panose="020F0502020204030204" pitchFamily="34" charset="0"/>
            <a:cs typeface="Calibri" panose="020F0502020204030204" pitchFamily="34" charset="0"/>
          </a:endParaRPr>
        </a:p>
        <a:p>
          <a:pPr marL="0" lvl="0" indent="0" algn="just" defTabSz="914400">
            <a:lnSpc>
              <a:spcPct val="100000"/>
            </a:lnSpc>
            <a:spcBef>
              <a:spcPts val="0"/>
            </a:spcBef>
            <a:spcAft>
              <a:spcPts val="0"/>
            </a:spcAft>
          </a:pPr>
          <a:endParaRPr lang="es-CO" sz="1100" dirty="0">
            <a:latin typeface="Calibri" panose="020F0502020204030204" pitchFamily="34" charset="0"/>
            <a:cs typeface="Calibri" panose="020F0502020204030204" pitchFamily="34" charset="0"/>
          </a:endParaRPr>
        </a:p>
        <a:p>
          <a:pPr marL="0" lvl="0" indent="0" algn="just" defTabSz="914400">
            <a:lnSpc>
              <a:spcPct val="100000"/>
            </a:lnSpc>
            <a:spcBef>
              <a:spcPts val="0"/>
            </a:spcBef>
            <a:spcAft>
              <a:spcPts val="0"/>
            </a:spcAft>
          </a:pPr>
          <a:endParaRPr lang="es-CO" sz="1100" dirty="0">
            <a:latin typeface="Calibri" panose="020F0502020204030204" pitchFamily="34" charset="0"/>
            <a:cs typeface="Calibri" panose="020F0502020204030204" pitchFamily="34" charset="0"/>
          </a:endParaRPr>
        </a:p>
        <a:p>
          <a:pPr marL="0" lvl="0" indent="0" algn="just" defTabSz="914400">
            <a:lnSpc>
              <a:spcPct val="100000"/>
            </a:lnSpc>
            <a:spcBef>
              <a:spcPts val="0"/>
            </a:spcBef>
            <a:spcAft>
              <a:spcPts val="0"/>
            </a:spcAft>
          </a:pPr>
          <a:endParaRPr lang="es-CO" sz="1100" dirty="0">
            <a:latin typeface="Calibri" panose="020F0502020204030204" pitchFamily="34" charset="0"/>
            <a:cs typeface="Calibri" panose="020F0502020204030204" pitchFamily="34" charset="0"/>
          </a:endParaRPr>
        </a:p>
        <a:p>
          <a:pPr marL="0" lvl="0" indent="0" algn="just" defTabSz="914400">
            <a:lnSpc>
              <a:spcPct val="100000"/>
            </a:lnSpc>
            <a:spcBef>
              <a:spcPts val="0"/>
            </a:spcBef>
            <a:spcAft>
              <a:spcPts val="0"/>
            </a:spcAft>
          </a:pPr>
          <a:endParaRPr lang="es-CO" sz="1100" dirty="0">
            <a:latin typeface="Calibri" panose="020F0502020204030204" pitchFamily="34" charset="0"/>
            <a:cs typeface="Calibri" panose="020F0502020204030204" pitchFamily="34" charset="0"/>
          </a:endParaRPr>
        </a:p>
        <a:p>
          <a:pPr marL="0" lvl="0" indent="0" algn="just" defTabSz="914400">
            <a:lnSpc>
              <a:spcPct val="100000"/>
            </a:lnSpc>
            <a:spcBef>
              <a:spcPts val="0"/>
            </a:spcBef>
            <a:spcAft>
              <a:spcPts val="0"/>
            </a:spcAft>
          </a:pPr>
          <a:endParaRPr lang="es-CO" sz="1100" dirty="0">
            <a:latin typeface="Calibri" panose="020F0502020204030204" pitchFamily="34" charset="0"/>
            <a:cs typeface="Calibri" panose="020F0502020204030204" pitchFamily="34" charset="0"/>
          </a:endParaRPr>
        </a:p>
        <a:p>
          <a:pPr marL="0" lvl="0" indent="0" algn="just" defTabSz="914400">
            <a:lnSpc>
              <a:spcPct val="100000"/>
            </a:lnSpc>
            <a:spcBef>
              <a:spcPts val="0"/>
            </a:spcBef>
            <a:spcAft>
              <a:spcPts val="0"/>
            </a:spcAft>
          </a:pPr>
          <a:endParaRPr lang="es-CO" sz="1100" dirty="0">
            <a:latin typeface="Calibri" panose="020F0502020204030204" pitchFamily="34" charset="0"/>
            <a:cs typeface="Calibri" panose="020F0502020204030204" pitchFamily="34" charset="0"/>
          </a:endParaRPr>
        </a:p>
        <a:p>
          <a:pPr marL="0" lvl="0" indent="0" algn="just" defTabSz="914400">
            <a:lnSpc>
              <a:spcPct val="100000"/>
            </a:lnSpc>
            <a:spcBef>
              <a:spcPts val="0"/>
            </a:spcBef>
            <a:spcAft>
              <a:spcPts val="0"/>
            </a:spcAft>
          </a:pPr>
          <a:endParaRPr lang="es-CO" sz="1100" dirty="0">
            <a:latin typeface="Calibri" panose="020F0502020204030204" pitchFamily="34" charset="0"/>
            <a:cs typeface="Calibri" panose="020F0502020204030204" pitchFamily="34" charset="0"/>
          </a:endParaRPr>
        </a:p>
        <a:p>
          <a:pPr marL="0" lvl="0" indent="0" algn="just" defTabSz="914400">
            <a:lnSpc>
              <a:spcPct val="100000"/>
            </a:lnSpc>
            <a:spcBef>
              <a:spcPts val="0"/>
            </a:spcBef>
            <a:spcAft>
              <a:spcPts val="0"/>
            </a:spcAft>
          </a:pPr>
          <a:endParaRPr lang="es-CO" sz="1100" dirty="0">
            <a:latin typeface="Calibri" panose="020F0502020204030204" pitchFamily="34" charset="0"/>
            <a:cs typeface="Calibri" panose="020F0502020204030204" pitchFamily="34" charset="0"/>
          </a:endParaRPr>
        </a:p>
        <a:p>
          <a:pPr marL="0" lvl="0" indent="0" algn="just" defTabSz="914400">
            <a:lnSpc>
              <a:spcPct val="100000"/>
            </a:lnSpc>
            <a:spcBef>
              <a:spcPts val="0"/>
            </a:spcBef>
            <a:spcAft>
              <a:spcPts val="0"/>
            </a:spcAft>
          </a:pPr>
          <a:endParaRPr lang="es-CO" sz="1100" dirty="0">
            <a:latin typeface="Calibri" panose="020F0502020204030204" pitchFamily="34" charset="0"/>
            <a:cs typeface="Calibri" panose="020F0502020204030204" pitchFamily="34" charset="0"/>
          </a:endParaRPr>
        </a:p>
        <a:p>
          <a:pPr marL="0" lvl="0" indent="0" algn="just" defTabSz="914400">
            <a:lnSpc>
              <a:spcPct val="100000"/>
            </a:lnSpc>
            <a:spcBef>
              <a:spcPts val="0"/>
            </a:spcBef>
            <a:spcAft>
              <a:spcPts val="0"/>
            </a:spcAft>
          </a:pPr>
          <a:endParaRPr lang="es-CO" sz="1100" dirty="0">
            <a:latin typeface="Calibri" panose="020F0502020204030204" pitchFamily="34" charset="0"/>
            <a:cs typeface="Calibri" panose="020F0502020204030204" pitchFamily="34" charset="0"/>
          </a:endParaRPr>
        </a:p>
        <a:p>
          <a:pPr marL="0" marR="0" lvl="0" indent="0" algn="just" defTabSz="914400" eaLnBrk="1" fontAlgn="auto" latinLnBrk="0" hangingPunct="1">
            <a:lnSpc>
              <a:spcPct val="100000"/>
            </a:lnSpc>
            <a:spcBef>
              <a:spcPts val="0"/>
            </a:spcBef>
            <a:spcAft>
              <a:spcPts val="0"/>
            </a:spcAft>
            <a:buClrTx/>
            <a:buSzTx/>
            <a:buFontTx/>
            <a:buNone/>
            <a:tabLst/>
            <a:defRPr/>
          </a:pPr>
          <a:endParaRPr lang="es-CO" sz="1100" dirty="0">
            <a:latin typeface="Calibri" panose="020F0502020204030204" pitchFamily="34" charset="0"/>
            <a:cs typeface="Calibri" panose="020F0502020204030204" pitchFamily="34" charset="0"/>
          </a:endParaRPr>
        </a:p>
      </dgm:t>
    </dgm:pt>
    <dgm:pt modelId="{DC3BF3BB-6780-4AF3-A64A-41531E55A5AB}" type="parTrans" cxnId="{D03D380E-6A10-4757-B86F-D7E543C29AB4}">
      <dgm:prSet/>
      <dgm:spPr/>
      <dgm:t>
        <a:bodyPr/>
        <a:lstStyle/>
        <a:p>
          <a:endParaRPr lang="es-CO"/>
        </a:p>
      </dgm:t>
    </dgm:pt>
    <dgm:pt modelId="{DAA1E49A-FE9B-40A8-B1C8-A9DDA10B6366}" type="sibTrans" cxnId="{D03D380E-6A10-4757-B86F-D7E543C29AB4}">
      <dgm:prSet/>
      <dgm:spPr/>
      <dgm:t>
        <a:bodyPr/>
        <a:lstStyle/>
        <a:p>
          <a:endParaRPr lang="es-CO"/>
        </a:p>
      </dgm:t>
    </dgm:pt>
    <dgm:pt modelId="{17B342CF-C9D6-4A39-B23F-F37FB051D4A8}">
      <dgm:prSet/>
      <dgm:spPr/>
      <dgm:t>
        <a:bodyPr/>
        <a:lstStyle/>
        <a:p>
          <a:endParaRPr lang="es-CO" dirty="0"/>
        </a:p>
      </dgm:t>
    </dgm:pt>
    <dgm:pt modelId="{0A9E8FBB-68DA-47B8-9237-5A1372BD4BA0}" type="parTrans" cxnId="{0C79C5C4-9EA8-4CC8-987B-D608FBD99117}">
      <dgm:prSet/>
      <dgm:spPr/>
      <dgm:t>
        <a:bodyPr/>
        <a:lstStyle/>
        <a:p>
          <a:endParaRPr lang="es-CO"/>
        </a:p>
      </dgm:t>
    </dgm:pt>
    <dgm:pt modelId="{8505515B-6B34-4E05-A1DA-796CDF2F455A}" type="sibTrans" cxnId="{0C79C5C4-9EA8-4CC8-987B-D608FBD99117}">
      <dgm:prSet/>
      <dgm:spPr/>
      <dgm:t>
        <a:bodyPr/>
        <a:lstStyle/>
        <a:p>
          <a:endParaRPr lang="es-CO" dirty="0"/>
        </a:p>
      </dgm:t>
    </dgm:pt>
    <dgm:pt modelId="{07224B69-9BA1-412F-A6C0-7B1610D1492F}">
      <dgm:prSet custT="1"/>
      <dgm:spPr/>
      <dgm:t>
        <a:bodyPr/>
        <a:lstStyle/>
        <a:p>
          <a:pPr marL="0" marR="0" lvl="0" algn="ctr" defTabSz="488950" eaLnBrk="1" fontAlgn="auto" latinLnBrk="0" hangingPunct="1">
            <a:lnSpc>
              <a:spcPct val="90000"/>
            </a:lnSpc>
            <a:spcBef>
              <a:spcPct val="0"/>
            </a:spcBef>
            <a:spcAft>
              <a:spcPct val="35000"/>
            </a:spcAft>
            <a:buClrTx/>
            <a:buSzTx/>
            <a:buFontTx/>
            <a:buNone/>
            <a:tabLst/>
            <a:defRPr/>
          </a:pPr>
          <a:r>
            <a:rPr lang="es-CO" sz="1100" b="1" kern="1200" dirty="0">
              <a:solidFill>
                <a:srgbClr val="00B0F0"/>
              </a:solidFill>
              <a:latin typeface="Calibri" panose="020F0502020204030204" pitchFamily="34" charset="0"/>
              <a:cs typeface="Calibri" panose="020F0502020204030204" pitchFamily="34" charset="0"/>
            </a:rPr>
            <a:t>APROBACIÓN :</a:t>
          </a:r>
        </a:p>
        <a:p>
          <a:pPr marL="0" marR="0" lvl="0" algn="ctr" defTabSz="488950" eaLnBrk="1" fontAlgn="auto" latinLnBrk="0" hangingPunct="1">
            <a:lnSpc>
              <a:spcPct val="90000"/>
            </a:lnSpc>
            <a:spcBef>
              <a:spcPct val="0"/>
            </a:spcBef>
            <a:spcAft>
              <a:spcPct val="35000"/>
            </a:spcAft>
            <a:buClrTx/>
            <a:buSzTx/>
            <a:buFontTx/>
            <a:buNone/>
            <a:tabLst/>
            <a:defRPr/>
          </a:pPr>
          <a:endParaRPr lang="es-CO" sz="1100" b="1" kern="1200" dirty="0">
            <a:solidFill>
              <a:srgbClr val="00B0F0"/>
            </a:solidFill>
            <a:latin typeface="Calibri" panose="020F0502020204030204" pitchFamily="34" charset="0"/>
            <a:cs typeface="Calibri" panose="020F0502020204030204" pitchFamily="34" charset="0"/>
          </a:endParaRPr>
        </a:p>
        <a:p>
          <a:pPr marL="0" marR="0" lvl="0" indent="0" algn="just" defTabSz="914400" eaLnBrk="1" fontAlgn="auto" latinLnBrk="0" hangingPunct="1">
            <a:lnSpc>
              <a:spcPct val="100000"/>
            </a:lnSpc>
            <a:spcBef>
              <a:spcPct val="0"/>
            </a:spcBef>
            <a:spcAft>
              <a:spcPts val="0"/>
            </a:spcAft>
            <a:buClrTx/>
            <a:buSzTx/>
            <a:buFontTx/>
            <a:buNone/>
            <a:tabLst/>
            <a:defRPr/>
          </a:pPr>
          <a:r>
            <a:rPr lang="es-CO" sz="900" kern="1200" dirty="0">
              <a:latin typeface="Calibri" panose="020F0502020204030204" pitchFamily="34" charset="0"/>
              <a:cs typeface="Calibri" panose="020F0502020204030204" pitchFamily="34" charset="0"/>
            </a:rPr>
            <a:t> l</a:t>
          </a:r>
          <a:r>
            <a:rPr lang="es-CO" sz="1100" b="0" i="0" u="none" kern="1200" dirty="0">
              <a:solidFill>
                <a:prstClr val="black">
                  <a:hueOff val="0"/>
                  <a:satOff val="0"/>
                  <a:lumOff val="0"/>
                  <a:alphaOff val="0"/>
                </a:prstClr>
              </a:solidFill>
              <a:latin typeface="Calibri" panose="020F0502020204030204" pitchFamily="34" charset="0"/>
              <a:ea typeface="+mn-ea"/>
              <a:cs typeface="Calibri" panose="020F0502020204030204" pitchFamily="34" charset="0"/>
            </a:rPr>
            <a:t>a política de prevención del daño antijuridico para las vigencias 2024 y 2025 fue aprobada mediante el comité de conciliación realizado el 17 de noviembre del 2023</a:t>
          </a:r>
        </a:p>
        <a:p>
          <a:pPr marL="0" lvl="0" algn="ctr" defTabSz="488950">
            <a:lnSpc>
              <a:spcPct val="90000"/>
            </a:lnSpc>
            <a:spcBef>
              <a:spcPct val="0"/>
            </a:spcBef>
            <a:spcAft>
              <a:spcPct val="35000"/>
            </a:spcAft>
          </a:pPr>
          <a:endParaRPr lang="es-CO" sz="900" kern="1200" dirty="0">
            <a:latin typeface="Calibri" panose="020F0502020204030204" pitchFamily="34" charset="0"/>
            <a:cs typeface="Calibri" panose="020F0502020204030204" pitchFamily="34" charset="0"/>
          </a:endParaRPr>
        </a:p>
        <a:p>
          <a:pPr marL="0" marR="0" lvl="0" algn="ctr" defTabSz="488950" eaLnBrk="1" fontAlgn="auto" latinLnBrk="0" hangingPunct="1">
            <a:lnSpc>
              <a:spcPct val="90000"/>
            </a:lnSpc>
            <a:spcBef>
              <a:spcPct val="0"/>
            </a:spcBef>
            <a:spcAft>
              <a:spcPct val="35000"/>
            </a:spcAft>
            <a:buClrTx/>
            <a:buSzTx/>
            <a:buFontTx/>
            <a:buNone/>
            <a:tabLst/>
            <a:defRPr/>
          </a:pPr>
          <a:endParaRPr lang="es-CO" sz="900" kern="1200" dirty="0">
            <a:latin typeface="Calibri" panose="020F0502020204030204" pitchFamily="34" charset="0"/>
            <a:cs typeface="Calibri" panose="020F0502020204030204" pitchFamily="34" charset="0"/>
          </a:endParaRPr>
        </a:p>
      </dgm:t>
    </dgm:pt>
    <dgm:pt modelId="{6AF5CF55-31C7-4615-A259-882B8A34D8EA}" type="parTrans" cxnId="{9A2AADD4-C77F-4547-B7BB-13767FF4D46C}">
      <dgm:prSet/>
      <dgm:spPr/>
      <dgm:t>
        <a:bodyPr/>
        <a:lstStyle/>
        <a:p>
          <a:endParaRPr lang="es-CO"/>
        </a:p>
      </dgm:t>
    </dgm:pt>
    <dgm:pt modelId="{FAF5F9EB-ECD7-4BD7-A569-261976D815C0}" type="sibTrans" cxnId="{9A2AADD4-C77F-4547-B7BB-13767FF4D46C}">
      <dgm:prSet/>
      <dgm:spPr/>
      <dgm:t>
        <a:bodyPr/>
        <a:lstStyle/>
        <a:p>
          <a:endParaRPr lang="es-CO"/>
        </a:p>
      </dgm:t>
    </dgm:pt>
    <dgm:pt modelId="{A4B963B5-24EE-4254-85E8-BA084C456CCA}" type="pres">
      <dgm:prSet presAssocID="{1DBBC7AB-D873-45ED-B14B-398050ECA65B}" presName="Name0" presStyleCnt="0">
        <dgm:presLayoutVars>
          <dgm:dir/>
          <dgm:resizeHandles val="exact"/>
        </dgm:presLayoutVars>
      </dgm:prSet>
      <dgm:spPr/>
    </dgm:pt>
    <dgm:pt modelId="{A1B4CEB3-06FD-46BF-B85B-39E2C66EFC03}" type="pres">
      <dgm:prSet presAssocID="{148CF942-3C81-4436-A4F0-3EF70FE32B7F}" presName="node" presStyleLbl="node1" presStyleIdx="0" presStyleCnt="4" custScaleX="107904" custScaleY="90456">
        <dgm:presLayoutVars>
          <dgm:bulletEnabled val="1"/>
        </dgm:presLayoutVars>
      </dgm:prSet>
      <dgm:spPr/>
    </dgm:pt>
    <dgm:pt modelId="{C593FE1C-E3F5-447F-994A-39A4B741082B}" type="pres">
      <dgm:prSet presAssocID="{32AC1982-7290-4382-B741-85E12AA9E7E1}" presName="sibTrans" presStyleLbl="sibTrans2D1" presStyleIdx="0" presStyleCnt="3" custLinFactNeighborX="2672"/>
      <dgm:spPr/>
    </dgm:pt>
    <dgm:pt modelId="{670EFAB2-FB6C-4B71-939A-788E9D5DD70B}" type="pres">
      <dgm:prSet presAssocID="{32AC1982-7290-4382-B741-85E12AA9E7E1}" presName="connectorText" presStyleLbl="sibTrans2D1" presStyleIdx="0" presStyleCnt="3"/>
      <dgm:spPr/>
    </dgm:pt>
    <dgm:pt modelId="{B3B70D0A-22EE-4444-8A41-2F3D5407C6F8}" type="pres">
      <dgm:prSet presAssocID="{17B342CF-C9D6-4A39-B23F-F37FB051D4A8}" presName="node" presStyleLbl="node1" presStyleIdx="1" presStyleCnt="4" custScaleX="124405" custScaleY="91172" custLinFactNeighborX="-44449" custLinFactNeighborY="-1062">
        <dgm:presLayoutVars>
          <dgm:bulletEnabled val="1"/>
        </dgm:presLayoutVars>
      </dgm:prSet>
      <dgm:spPr/>
    </dgm:pt>
    <dgm:pt modelId="{CC0EA7DB-34C2-444D-98A0-D45EE79C70DD}" type="pres">
      <dgm:prSet presAssocID="{8505515B-6B34-4E05-A1DA-796CDF2F455A}" presName="sibTrans" presStyleLbl="sibTrans2D1" presStyleIdx="1" presStyleCnt="3" custLinFactNeighborX="9560" custLinFactNeighborY="-3728"/>
      <dgm:spPr/>
    </dgm:pt>
    <dgm:pt modelId="{5057638B-7E76-46D0-AC4E-FB219EEE0220}" type="pres">
      <dgm:prSet presAssocID="{8505515B-6B34-4E05-A1DA-796CDF2F455A}" presName="connectorText" presStyleLbl="sibTrans2D1" presStyleIdx="1" presStyleCnt="3"/>
      <dgm:spPr/>
    </dgm:pt>
    <dgm:pt modelId="{0A7EF395-7DD5-446E-A085-8AE10E4E107A}" type="pres">
      <dgm:prSet presAssocID="{1290F78D-11A9-43E8-917A-B437D3ED93C7}" presName="node" presStyleLbl="node1" presStyleIdx="2" presStyleCnt="4" custScaleY="90499" custLinFactNeighborX="-62811" custLinFactNeighborY="-320">
        <dgm:presLayoutVars>
          <dgm:bulletEnabled val="1"/>
        </dgm:presLayoutVars>
      </dgm:prSet>
      <dgm:spPr/>
    </dgm:pt>
    <dgm:pt modelId="{990D4971-43AB-4FA0-A35C-096381323DC6}" type="pres">
      <dgm:prSet presAssocID="{DAA1E49A-FE9B-40A8-B1C8-A9DDA10B6366}" presName="sibTrans" presStyleLbl="sibTrans2D1" presStyleIdx="2" presStyleCnt="3"/>
      <dgm:spPr/>
    </dgm:pt>
    <dgm:pt modelId="{E9E25FA5-ED25-4C0D-9977-C3025490D4C1}" type="pres">
      <dgm:prSet presAssocID="{DAA1E49A-FE9B-40A8-B1C8-A9DDA10B6366}" presName="connectorText" presStyleLbl="sibTrans2D1" presStyleIdx="2" presStyleCnt="3"/>
      <dgm:spPr/>
    </dgm:pt>
    <dgm:pt modelId="{FF326AA2-9851-4E62-BCA2-4211B333981D}" type="pres">
      <dgm:prSet presAssocID="{07224B69-9BA1-412F-A6C0-7B1610D1492F}" presName="node" presStyleLbl="node1" presStyleIdx="3" presStyleCnt="4" custScaleY="89509" custLinFactNeighborX="-62811" custLinFactNeighborY="-320">
        <dgm:presLayoutVars>
          <dgm:bulletEnabled val="1"/>
        </dgm:presLayoutVars>
      </dgm:prSet>
      <dgm:spPr/>
    </dgm:pt>
  </dgm:ptLst>
  <dgm:cxnLst>
    <dgm:cxn modelId="{D03D380E-6A10-4757-B86F-D7E543C29AB4}" srcId="{1DBBC7AB-D873-45ED-B14B-398050ECA65B}" destId="{1290F78D-11A9-43E8-917A-B437D3ED93C7}" srcOrd="2" destOrd="0" parTransId="{DC3BF3BB-6780-4AF3-A64A-41531E55A5AB}" sibTransId="{DAA1E49A-FE9B-40A8-B1C8-A9DDA10B6366}"/>
    <dgm:cxn modelId="{B7C49C66-379F-45CC-9E7C-2A4F5E07FC08}" type="presOf" srcId="{1290F78D-11A9-43E8-917A-B437D3ED93C7}" destId="{0A7EF395-7DD5-446E-A085-8AE10E4E107A}" srcOrd="0" destOrd="0" presId="urn:microsoft.com/office/officeart/2005/8/layout/process1"/>
    <dgm:cxn modelId="{27173D6D-84FD-44FB-8D61-98DFA0DB3EE4}" srcId="{1DBBC7AB-D873-45ED-B14B-398050ECA65B}" destId="{148CF942-3C81-4436-A4F0-3EF70FE32B7F}" srcOrd="0" destOrd="0" parTransId="{3BEEFD76-6708-4A1C-B167-BF595C005A51}" sibTransId="{32AC1982-7290-4382-B741-85E12AA9E7E1}"/>
    <dgm:cxn modelId="{A59D7771-67E9-43BA-B956-950308755D62}" type="presOf" srcId="{32AC1982-7290-4382-B741-85E12AA9E7E1}" destId="{670EFAB2-FB6C-4B71-939A-788E9D5DD70B}" srcOrd="1" destOrd="0" presId="urn:microsoft.com/office/officeart/2005/8/layout/process1"/>
    <dgm:cxn modelId="{3F92A98D-46EB-4035-976B-A266B5C2B42C}" type="presOf" srcId="{8505515B-6B34-4E05-A1DA-796CDF2F455A}" destId="{CC0EA7DB-34C2-444D-98A0-D45EE79C70DD}" srcOrd="0" destOrd="0" presId="urn:microsoft.com/office/officeart/2005/8/layout/process1"/>
    <dgm:cxn modelId="{4BF95990-3113-4449-87AC-EA782BCB4BE0}" type="presOf" srcId="{1DBBC7AB-D873-45ED-B14B-398050ECA65B}" destId="{A4B963B5-24EE-4254-85E8-BA084C456CCA}" srcOrd="0" destOrd="0" presId="urn:microsoft.com/office/officeart/2005/8/layout/process1"/>
    <dgm:cxn modelId="{EDAFA496-C69C-4A4B-9A43-B3842F988C05}" type="presOf" srcId="{8505515B-6B34-4E05-A1DA-796CDF2F455A}" destId="{5057638B-7E76-46D0-AC4E-FB219EEE0220}" srcOrd="1" destOrd="0" presId="urn:microsoft.com/office/officeart/2005/8/layout/process1"/>
    <dgm:cxn modelId="{F77BFA9B-9392-42AB-8587-5A56AA2F446E}" type="presOf" srcId="{DAA1E49A-FE9B-40A8-B1C8-A9DDA10B6366}" destId="{990D4971-43AB-4FA0-A35C-096381323DC6}" srcOrd="0" destOrd="0" presId="urn:microsoft.com/office/officeart/2005/8/layout/process1"/>
    <dgm:cxn modelId="{A379DFA5-3448-4630-AE47-FA83A84D83F0}" type="presOf" srcId="{07224B69-9BA1-412F-A6C0-7B1610D1492F}" destId="{FF326AA2-9851-4E62-BCA2-4211B333981D}" srcOrd="0" destOrd="0" presId="urn:microsoft.com/office/officeart/2005/8/layout/process1"/>
    <dgm:cxn modelId="{AEDBE7B3-790A-4974-A617-38BC28F3FC82}" type="presOf" srcId="{17B342CF-C9D6-4A39-B23F-F37FB051D4A8}" destId="{B3B70D0A-22EE-4444-8A41-2F3D5407C6F8}" srcOrd="0" destOrd="0" presId="urn:microsoft.com/office/officeart/2005/8/layout/process1"/>
    <dgm:cxn modelId="{894AD2BE-3A02-4FB4-A072-13912C8860E2}" type="presOf" srcId="{32AC1982-7290-4382-B741-85E12AA9E7E1}" destId="{C593FE1C-E3F5-447F-994A-39A4B741082B}" srcOrd="0" destOrd="0" presId="urn:microsoft.com/office/officeart/2005/8/layout/process1"/>
    <dgm:cxn modelId="{0C79C5C4-9EA8-4CC8-987B-D608FBD99117}" srcId="{1DBBC7AB-D873-45ED-B14B-398050ECA65B}" destId="{17B342CF-C9D6-4A39-B23F-F37FB051D4A8}" srcOrd="1" destOrd="0" parTransId="{0A9E8FBB-68DA-47B8-9237-5A1372BD4BA0}" sibTransId="{8505515B-6B34-4E05-A1DA-796CDF2F455A}"/>
    <dgm:cxn modelId="{9A2AADD4-C77F-4547-B7BB-13767FF4D46C}" srcId="{1DBBC7AB-D873-45ED-B14B-398050ECA65B}" destId="{07224B69-9BA1-412F-A6C0-7B1610D1492F}" srcOrd="3" destOrd="0" parTransId="{6AF5CF55-31C7-4615-A259-882B8A34D8EA}" sibTransId="{FAF5F9EB-ECD7-4BD7-A569-261976D815C0}"/>
    <dgm:cxn modelId="{29EDA8EB-4814-45BD-B4E3-B4360C30107C}" type="presOf" srcId="{148CF942-3C81-4436-A4F0-3EF70FE32B7F}" destId="{A1B4CEB3-06FD-46BF-B85B-39E2C66EFC03}" srcOrd="0" destOrd="0" presId="urn:microsoft.com/office/officeart/2005/8/layout/process1"/>
    <dgm:cxn modelId="{924008FD-3B79-45AD-B248-965B99F32485}" type="presOf" srcId="{DAA1E49A-FE9B-40A8-B1C8-A9DDA10B6366}" destId="{E9E25FA5-ED25-4C0D-9977-C3025490D4C1}" srcOrd="1" destOrd="0" presId="urn:microsoft.com/office/officeart/2005/8/layout/process1"/>
    <dgm:cxn modelId="{3327E599-EFA5-4C35-B436-E90D5275BE2A}" type="presParOf" srcId="{A4B963B5-24EE-4254-85E8-BA084C456CCA}" destId="{A1B4CEB3-06FD-46BF-B85B-39E2C66EFC03}" srcOrd="0" destOrd="0" presId="urn:microsoft.com/office/officeart/2005/8/layout/process1"/>
    <dgm:cxn modelId="{63602B38-E200-4CE1-94B4-08D174652679}" type="presParOf" srcId="{A4B963B5-24EE-4254-85E8-BA084C456CCA}" destId="{C593FE1C-E3F5-447F-994A-39A4B741082B}" srcOrd="1" destOrd="0" presId="urn:microsoft.com/office/officeart/2005/8/layout/process1"/>
    <dgm:cxn modelId="{4EC1BE80-2D5B-469B-AEFD-AF6AB321133D}" type="presParOf" srcId="{C593FE1C-E3F5-447F-994A-39A4B741082B}" destId="{670EFAB2-FB6C-4B71-939A-788E9D5DD70B}" srcOrd="0" destOrd="0" presId="urn:microsoft.com/office/officeart/2005/8/layout/process1"/>
    <dgm:cxn modelId="{7563A543-244E-4FC9-A0A6-7D3AF7214CD7}" type="presParOf" srcId="{A4B963B5-24EE-4254-85E8-BA084C456CCA}" destId="{B3B70D0A-22EE-4444-8A41-2F3D5407C6F8}" srcOrd="2" destOrd="0" presId="urn:microsoft.com/office/officeart/2005/8/layout/process1"/>
    <dgm:cxn modelId="{C11C0516-3607-4AC1-94AF-6BE3D3646490}" type="presParOf" srcId="{A4B963B5-24EE-4254-85E8-BA084C456CCA}" destId="{CC0EA7DB-34C2-444D-98A0-D45EE79C70DD}" srcOrd="3" destOrd="0" presId="urn:microsoft.com/office/officeart/2005/8/layout/process1"/>
    <dgm:cxn modelId="{5DF22D68-F74F-4626-85DE-796CBAD33E8A}" type="presParOf" srcId="{CC0EA7DB-34C2-444D-98A0-D45EE79C70DD}" destId="{5057638B-7E76-46D0-AC4E-FB219EEE0220}" srcOrd="0" destOrd="0" presId="urn:microsoft.com/office/officeart/2005/8/layout/process1"/>
    <dgm:cxn modelId="{BA27B39A-08B5-4739-A11E-5186B96E1963}" type="presParOf" srcId="{A4B963B5-24EE-4254-85E8-BA084C456CCA}" destId="{0A7EF395-7DD5-446E-A085-8AE10E4E107A}" srcOrd="4" destOrd="0" presId="urn:microsoft.com/office/officeart/2005/8/layout/process1"/>
    <dgm:cxn modelId="{2200640C-76C0-40C8-A0F4-6696625377EC}" type="presParOf" srcId="{A4B963B5-24EE-4254-85E8-BA084C456CCA}" destId="{990D4971-43AB-4FA0-A35C-096381323DC6}" srcOrd="5" destOrd="0" presId="urn:microsoft.com/office/officeart/2005/8/layout/process1"/>
    <dgm:cxn modelId="{E1E0D439-DF96-42BE-98D4-F5C1AC430C83}" type="presParOf" srcId="{990D4971-43AB-4FA0-A35C-096381323DC6}" destId="{E9E25FA5-ED25-4C0D-9977-C3025490D4C1}" srcOrd="0" destOrd="0" presId="urn:microsoft.com/office/officeart/2005/8/layout/process1"/>
    <dgm:cxn modelId="{43B21369-0F40-4AC5-AD08-0A8BB811BE41}" type="presParOf" srcId="{A4B963B5-24EE-4254-85E8-BA084C456CCA}" destId="{FF326AA2-9851-4E62-BCA2-4211B333981D}" srcOrd="6"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B4CEB3-06FD-46BF-B85B-39E2C66EFC03}">
      <dsp:nvSpPr>
        <dsp:cNvPr id="0" name=""/>
        <dsp:cNvSpPr/>
      </dsp:nvSpPr>
      <dsp:spPr>
        <a:xfrm>
          <a:off x="12834" y="0"/>
          <a:ext cx="2465174" cy="3178177"/>
        </a:xfrm>
        <a:prstGeom prst="roundRect">
          <a:avLst>
            <a:gd name="adj" fmla="val 10000"/>
          </a:avLst>
        </a:prstGeom>
        <a:solidFill>
          <a:schemeClr val="lt1">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just" defTabSz="533400">
            <a:lnSpc>
              <a:spcPct val="90000"/>
            </a:lnSpc>
            <a:spcBef>
              <a:spcPct val="0"/>
            </a:spcBef>
            <a:spcAft>
              <a:spcPct val="35000"/>
            </a:spcAft>
            <a:buNone/>
          </a:pPr>
          <a:r>
            <a:rPr lang="es-CO" sz="1200" b="0" kern="1200" dirty="0">
              <a:latin typeface="Calibri" panose="020F0502020204030204" pitchFamily="34" charset="0"/>
              <a:cs typeface="Calibri" panose="020F0502020204030204" pitchFamily="34" charset="0"/>
            </a:rPr>
            <a:t>La Agencia Nacional de Defensa Jurídica del Estado establece  para todas  las entidades públicas del orden nacional lineamientos </a:t>
          </a:r>
          <a:r>
            <a:rPr lang="es-CO" sz="1200" b="1" kern="1200" dirty="0">
              <a:latin typeface="Calibri" panose="020F0502020204030204" pitchFamily="34" charset="0"/>
              <a:cs typeface="Calibri" panose="020F0502020204030204" pitchFamily="34" charset="0"/>
            </a:rPr>
            <a:t>vinculantes </a:t>
          </a:r>
          <a:r>
            <a:rPr lang="es-CO" sz="1200" b="0" kern="1200" dirty="0">
              <a:solidFill>
                <a:srgbClr val="0070C0"/>
              </a:solidFill>
              <a:latin typeface="Calibri" panose="020F0502020204030204" pitchFamily="34" charset="0"/>
              <a:cs typeface="Calibri" panose="020F0502020204030204" pitchFamily="34" charset="0"/>
            </a:rPr>
            <a:t>para la formulación, aprobación, implementación y seguimiento de las </a:t>
          </a:r>
          <a:r>
            <a:rPr lang="es-CO" sz="1200" b="1" kern="1200" dirty="0">
              <a:latin typeface="Calibri" panose="020F0502020204030204" pitchFamily="34" charset="0"/>
              <a:cs typeface="Calibri" panose="020F0502020204030204" pitchFamily="34" charset="0"/>
            </a:rPr>
            <a:t>Políticas de prevención del daño antijurídico:</a:t>
          </a:r>
        </a:p>
      </dsp:txBody>
      <dsp:txXfrm>
        <a:off x="85036" y="72202"/>
        <a:ext cx="2320770" cy="3033773"/>
      </dsp:txXfrm>
    </dsp:sp>
    <dsp:sp modelId="{C593FE1C-E3F5-447F-994A-39A4B741082B}">
      <dsp:nvSpPr>
        <dsp:cNvPr id="0" name=""/>
        <dsp:cNvSpPr/>
      </dsp:nvSpPr>
      <dsp:spPr>
        <a:xfrm>
          <a:off x="2724526" y="1283406"/>
          <a:ext cx="522617" cy="611363"/>
        </a:xfrm>
        <a:prstGeom prst="rightArrow">
          <a:avLst>
            <a:gd name="adj1" fmla="val 60000"/>
            <a:gd name="adj2" fmla="val 50000"/>
          </a:avLst>
        </a:prstGeom>
        <a:solidFill>
          <a:schemeClr val="accent5">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200150">
            <a:lnSpc>
              <a:spcPct val="90000"/>
            </a:lnSpc>
            <a:spcBef>
              <a:spcPct val="0"/>
            </a:spcBef>
            <a:spcAft>
              <a:spcPct val="35000"/>
            </a:spcAft>
            <a:buNone/>
          </a:pPr>
          <a:endParaRPr lang="es-CO" sz="2700" kern="1200"/>
        </a:p>
      </dsp:txBody>
      <dsp:txXfrm>
        <a:off x="2724526" y="1405679"/>
        <a:ext cx="365832" cy="366817"/>
      </dsp:txXfrm>
    </dsp:sp>
    <dsp:sp modelId="{B3B70D0A-22EE-4444-8A41-2F3D5407C6F8}">
      <dsp:nvSpPr>
        <dsp:cNvPr id="0" name=""/>
        <dsp:cNvSpPr/>
      </dsp:nvSpPr>
      <dsp:spPr>
        <a:xfrm>
          <a:off x="3464079" y="0"/>
          <a:ext cx="2465174" cy="3178177"/>
        </a:xfrm>
        <a:prstGeom prst="roundRect">
          <a:avLst>
            <a:gd name="adj" fmla="val 10000"/>
          </a:avLst>
        </a:prstGeom>
        <a:solidFill>
          <a:schemeClr val="lt1">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endParaRPr lang="es-CO" sz="6500" kern="1200" dirty="0"/>
        </a:p>
      </dsp:txBody>
      <dsp:txXfrm>
        <a:off x="3536281" y="72202"/>
        <a:ext cx="2320770" cy="3033773"/>
      </dsp:txXfrm>
    </dsp:sp>
    <dsp:sp modelId="{CC0EA7DB-34C2-444D-98A0-D45EE79C70DD}">
      <dsp:nvSpPr>
        <dsp:cNvPr id="0" name=""/>
        <dsp:cNvSpPr/>
      </dsp:nvSpPr>
      <dsp:spPr>
        <a:xfrm>
          <a:off x="6175771" y="1283406"/>
          <a:ext cx="522617" cy="611363"/>
        </a:xfrm>
        <a:prstGeom prst="rightArrow">
          <a:avLst>
            <a:gd name="adj1" fmla="val 60000"/>
            <a:gd name="adj2" fmla="val 50000"/>
          </a:avLst>
        </a:prstGeom>
        <a:solidFill>
          <a:schemeClr val="accent5">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200150">
            <a:lnSpc>
              <a:spcPct val="90000"/>
            </a:lnSpc>
            <a:spcBef>
              <a:spcPct val="0"/>
            </a:spcBef>
            <a:spcAft>
              <a:spcPct val="35000"/>
            </a:spcAft>
            <a:buNone/>
          </a:pPr>
          <a:endParaRPr lang="es-CO" sz="2700" kern="1200"/>
        </a:p>
      </dsp:txBody>
      <dsp:txXfrm>
        <a:off x="6175771" y="1405679"/>
        <a:ext cx="365832" cy="366817"/>
      </dsp:txXfrm>
    </dsp:sp>
    <dsp:sp modelId="{0A7EF395-7DD5-446E-A085-8AE10E4E107A}">
      <dsp:nvSpPr>
        <dsp:cNvPr id="0" name=""/>
        <dsp:cNvSpPr/>
      </dsp:nvSpPr>
      <dsp:spPr>
        <a:xfrm>
          <a:off x="6915323" y="0"/>
          <a:ext cx="2465174" cy="3178177"/>
        </a:xfrm>
        <a:prstGeom prst="roundRect">
          <a:avLst>
            <a:gd name="adj" fmla="val 10000"/>
          </a:avLst>
        </a:prstGeom>
        <a:solidFill>
          <a:schemeClr val="lt1">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marR="0" lvl="0" indent="0" algn="just" defTabSz="914400" eaLnBrk="1" fontAlgn="auto" latinLnBrk="0" hangingPunct="1">
            <a:lnSpc>
              <a:spcPct val="100000"/>
            </a:lnSpc>
            <a:spcBef>
              <a:spcPct val="0"/>
            </a:spcBef>
            <a:spcAft>
              <a:spcPts val="0"/>
            </a:spcAft>
            <a:buClrTx/>
            <a:buSzTx/>
            <a:buFontTx/>
            <a:buNone/>
            <a:tabLst/>
            <a:defRPr/>
          </a:pPr>
          <a:r>
            <a:rPr lang="es-CO" sz="1100" kern="1200" dirty="0">
              <a:latin typeface="Calibri" panose="020F0502020204030204" pitchFamily="34" charset="0"/>
              <a:cs typeface="Calibri" panose="020F0502020204030204" pitchFamily="34" charset="0"/>
            </a:rPr>
            <a:t>*Entidades públicas del orden nacional, deben incluir dentro de sus </a:t>
          </a:r>
          <a:r>
            <a:rPr lang="es-CO" sz="1100" b="1" kern="1200" dirty="0">
              <a:latin typeface="Calibri" panose="020F0502020204030204" pitchFamily="34" charset="0"/>
              <a:cs typeface="Calibri" panose="020F0502020204030204" pitchFamily="34" charset="0"/>
            </a:rPr>
            <a:t>planes de acción institucional</a:t>
          </a:r>
          <a:r>
            <a:rPr lang="es-CO" sz="1100" kern="1200" dirty="0">
              <a:latin typeface="Calibri" panose="020F0502020204030204" pitchFamily="34" charset="0"/>
              <a:cs typeface="Calibri" panose="020F0502020204030204" pitchFamily="34" charset="0"/>
            </a:rPr>
            <a:t>, las actividades definidas dentro de la política de prevención del Daño Antijuridico aprobadas por el comité de conciliación.  Los planes de acción de la política  previstos para cada año  deben ser incluidos en el </a:t>
          </a:r>
          <a:r>
            <a:rPr lang="es-CO" sz="1100" b="1" kern="1200" dirty="0">
              <a:latin typeface="Calibri" panose="020F0502020204030204" pitchFamily="34" charset="0"/>
              <a:cs typeface="Calibri" panose="020F0502020204030204" pitchFamily="34" charset="0"/>
            </a:rPr>
            <a:t>plan de acción anual de la entidad.</a:t>
          </a:r>
        </a:p>
        <a:p>
          <a:pPr marL="0" marR="0" lvl="0" indent="0" algn="just" defTabSz="914400" eaLnBrk="1" fontAlgn="auto" latinLnBrk="0" hangingPunct="1">
            <a:lnSpc>
              <a:spcPct val="100000"/>
            </a:lnSpc>
            <a:spcBef>
              <a:spcPct val="0"/>
            </a:spcBef>
            <a:spcAft>
              <a:spcPts val="0"/>
            </a:spcAft>
            <a:buClrTx/>
            <a:buSzTx/>
            <a:buFontTx/>
            <a:buNone/>
            <a:tabLst/>
            <a:defRPr/>
          </a:pPr>
          <a:endParaRPr lang="es-CO" sz="1100" b="1" kern="1200" dirty="0">
            <a:latin typeface="Calibri" panose="020F0502020204030204" pitchFamily="34" charset="0"/>
            <a:cs typeface="Calibri" panose="020F0502020204030204" pitchFamily="34" charset="0"/>
          </a:endParaRPr>
        </a:p>
        <a:p>
          <a:pPr marL="0" lvl="0" algn="just" defTabSz="488950">
            <a:lnSpc>
              <a:spcPct val="90000"/>
            </a:lnSpc>
            <a:spcBef>
              <a:spcPct val="0"/>
            </a:spcBef>
            <a:spcAft>
              <a:spcPct val="35000"/>
            </a:spcAft>
            <a:buNone/>
          </a:pPr>
          <a:r>
            <a:rPr lang="es-CO" sz="1100" kern="1200" dirty="0">
              <a:latin typeface="Calibri" panose="020F0502020204030204" pitchFamily="34" charset="0"/>
              <a:cs typeface="Calibri" panose="020F0502020204030204" pitchFamily="34" charset="0"/>
            </a:rPr>
            <a:t>*Las entidades incluirán dentro de su sistema de gestión de calidad, los procesos y procedimientos que requieran institucionalizar  la formulación de sus políticas  de prevención del daño antijuridico, así como su seguimiento, evaluación y control.</a:t>
          </a:r>
          <a:endParaRPr lang="es-CO" sz="1400" kern="1200" dirty="0"/>
        </a:p>
      </dsp:txBody>
      <dsp:txXfrm>
        <a:off x="6987525" y="72202"/>
        <a:ext cx="2320770" cy="303377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B4CEB3-06FD-46BF-B85B-39E2C66EFC03}">
      <dsp:nvSpPr>
        <dsp:cNvPr id="0" name=""/>
        <dsp:cNvSpPr/>
      </dsp:nvSpPr>
      <dsp:spPr>
        <a:xfrm>
          <a:off x="10393" y="396498"/>
          <a:ext cx="2247853" cy="4332675"/>
        </a:xfrm>
        <a:prstGeom prst="roundRect">
          <a:avLst>
            <a:gd name="adj" fmla="val 10000"/>
          </a:avLst>
        </a:prstGeom>
        <a:solidFill>
          <a:schemeClr val="lt1">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algn="just" defTabSz="533400">
            <a:lnSpc>
              <a:spcPct val="90000"/>
            </a:lnSpc>
            <a:spcBef>
              <a:spcPct val="0"/>
            </a:spcBef>
            <a:spcAft>
              <a:spcPct val="35000"/>
            </a:spcAft>
            <a:buNone/>
          </a:pPr>
          <a:endParaRPr lang="es-CO" sz="1100" b="1" kern="1200" dirty="0">
            <a:solidFill>
              <a:srgbClr val="00B0F0"/>
            </a:solidFill>
            <a:latin typeface="Calibri" panose="020F0502020204030204" pitchFamily="34" charset="0"/>
            <a:cs typeface="Calibri" panose="020F0502020204030204" pitchFamily="34" charset="0"/>
          </a:endParaRPr>
        </a:p>
        <a:p>
          <a:pPr marL="0" lvl="0" algn="just" defTabSz="533400">
            <a:lnSpc>
              <a:spcPct val="90000"/>
            </a:lnSpc>
            <a:spcBef>
              <a:spcPct val="0"/>
            </a:spcBef>
            <a:spcAft>
              <a:spcPct val="35000"/>
            </a:spcAft>
            <a:buNone/>
          </a:pPr>
          <a:r>
            <a:rPr lang="es-CO" sz="1100" b="1" kern="1200" dirty="0">
              <a:solidFill>
                <a:srgbClr val="00B0F0"/>
              </a:solidFill>
              <a:latin typeface="Calibri" panose="020F0502020204030204" pitchFamily="34" charset="0"/>
              <a:cs typeface="Calibri" panose="020F0502020204030204" pitchFamily="34" charset="0"/>
            </a:rPr>
            <a:t>OBJETIVO</a:t>
          </a:r>
          <a:r>
            <a:rPr lang="es-CO" sz="1100" b="0" kern="1200" dirty="0">
              <a:latin typeface="Calibri" panose="020F0502020204030204" pitchFamily="34" charset="0"/>
              <a:cs typeface="Calibri" panose="020F0502020204030204" pitchFamily="34" charset="0"/>
            </a:rPr>
            <a:t> </a:t>
          </a:r>
        </a:p>
        <a:p>
          <a:pPr marL="0" lvl="0" algn="just" defTabSz="533400">
            <a:lnSpc>
              <a:spcPct val="90000"/>
            </a:lnSpc>
            <a:spcBef>
              <a:spcPct val="0"/>
            </a:spcBef>
            <a:spcAft>
              <a:spcPct val="35000"/>
            </a:spcAft>
            <a:buNone/>
          </a:pPr>
          <a:r>
            <a:rPr lang="es-CO" sz="1100" b="0" kern="1200" dirty="0">
              <a:latin typeface="Calibri" panose="020F0502020204030204" pitchFamily="34" charset="0"/>
              <a:cs typeface="Calibri" panose="020F0502020204030204" pitchFamily="34" charset="0"/>
            </a:rPr>
            <a:t>Prevenir demandas y fallos en contra de la entidad. </a:t>
          </a:r>
        </a:p>
        <a:p>
          <a:pPr marL="0" lvl="0" algn="just" defTabSz="533400">
            <a:lnSpc>
              <a:spcPct val="90000"/>
            </a:lnSpc>
            <a:spcBef>
              <a:spcPct val="0"/>
            </a:spcBef>
            <a:spcAft>
              <a:spcPct val="35000"/>
            </a:spcAft>
            <a:buNone/>
          </a:pPr>
          <a:endParaRPr lang="es-CO" sz="1100" b="0" kern="1200" dirty="0">
            <a:latin typeface="Calibri" panose="020F0502020204030204" pitchFamily="34" charset="0"/>
            <a:cs typeface="Calibri" panose="020F0502020204030204" pitchFamily="34" charset="0"/>
          </a:endParaRPr>
        </a:p>
        <a:p>
          <a:pPr marL="0" lvl="0" indent="0" algn="just" defTabSz="533400">
            <a:lnSpc>
              <a:spcPct val="90000"/>
            </a:lnSpc>
            <a:spcBef>
              <a:spcPct val="0"/>
            </a:spcBef>
            <a:spcAft>
              <a:spcPct val="35000"/>
            </a:spcAft>
            <a:buNone/>
          </a:pPr>
          <a:r>
            <a:rPr lang="es-CO" sz="1100" b="1" kern="1200" dirty="0">
              <a:solidFill>
                <a:srgbClr val="00B0F0"/>
              </a:solidFill>
              <a:latin typeface="Calibri" panose="020F0502020204030204" pitchFamily="34" charset="0"/>
              <a:ea typeface="+mn-ea"/>
              <a:cs typeface="Calibri" panose="020F0502020204030204" pitchFamily="34" charset="0"/>
            </a:rPr>
            <a:t>CAUSA IDENTIFICADA POR LA ANDJE con corte 31/08/2023 :</a:t>
          </a:r>
        </a:p>
        <a:p>
          <a:pPr marL="0" lvl="0" algn="just" defTabSz="533400">
            <a:lnSpc>
              <a:spcPct val="90000"/>
            </a:lnSpc>
            <a:spcBef>
              <a:spcPct val="0"/>
            </a:spcBef>
            <a:spcAft>
              <a:spcPct val="35000"/>
            </a:spcAft>
            <a:buNone/>
          </a:pPr>
          <a:r>
            <a:rPr lang="es-ES" sz="1100" b="0" i="0" u="none" strike="noStrike" kern="1200" dirty="0">
              <a:solidFill>
                <a:srgbClr val="000000"/>
              </a:solidFill>
              <a:effectLst/>
              <a:latin typeface="Calibri" panose="020F0502020204030204" pitchFamily="34" charset="0"/>
            </a:rPr>
            <a:t>“Cobro indebido de obligaciones” </a:t>
          </a:r>
          <a:r>
            <a:rPr lang="es-CO" sz="1100" b="0" kern="1200" dirty="0">
              <a:latin typeface="Calibri" panose="020F0502020204030204" pitchFamily="34" charset="0"/>
              <a:cs typeface="Calibri" panose="020F0502020204030204" pitchFamily="34" charset="0"/>
            </a:rPr>
            <a:t>  </a:t>
          </a:r>
        </a:p>
        <a:p>
          <a:pPr marL="0" lvl="0" algn="just" defTabSz="533400">
            <a:lnSpc>
              <a:spcPct val="90000"/>
            </a:lnSpc>
            <a:spcBef>
              <a:spcPct val="0"/>
            </a:spcBef>
            <a:spcAft>
              <a:spcPct val="35000"/>
            </a:spcAft>
            <a:buNone/>
          </a:pPr>
          <a:r>
            <a:rPr lang="es-CO" sz="1100" b="1" kern="1200" dirty="0">
              <a:solidFill>
                <a:srgbClr val="00B0F0"/>
              </a:solidFill>
              <a:latin typeface="Calibri" panose="020F0502020204030204" pitchFamily="34" charset="0"/>
              <a:cs typeface="Calibri" panose="020F0502020204030204" pitchFamily="34" charset="0"/>
            </a:rPr>
            <a:t>SUB CAUSAS:</a:t>
          </a:r>
        </a:p>
        <a:p>
          <a:pPr marL="0" lvl="0" algn="just" defTabSz="533400">
            <a:lnSpc>
              <a:spcPct val="90000"/>
            </a:lnSpc>
            <a:spcBef>
              <a:spcPct val="0"/>
            </a:spcBef>
            <a:spcAft>
              <a:spcPct val="35000"/>
            </a:spcAft>
            <a:buNone/>
          </a:pPr>
          <a:r>
            <a:rPr lang="es-ES" sz="1100" b="0" i="0" u="none" strike="noStrike" kern="1200" dirty="0">
              <a:solidFill>
                <a:srgbClr val="000000"/>
              </a:solidFill>
              <a:effectLst/>
              <a:latin typeface="Calibri" panose="020F0502020204030204" pitchFamily="34" charset="0"/>
            </a:rPr>
            <a:t>Dentro de la gestión de cobro que realiza CISA de las carteras cedidas por las entidades, se identifican  obligaciones prescritas o  con riesgo de prescripción.</a:t>
          </a:r>
        </a:p>
        <a:p>
          <a:pPr marL="0" lvl="0" algn="just" defTabSz="533400">
            <a:lnSpc>
              <a:spcPct val="90000"/>
            </a:lnSpc>
            <a:spcBef>
              <a:spcPct val="0"/>
            </a:spcBef>
            <a:spcAft>
              <a:spcPct val="35000"/>
            </a:spcAft>
            <a:buNone/>
          </a:pPr>
          <a:r>
            <a:rPr lang="es-ES" sz="1100" b="0" i="0" u="none" strike="noStrike" kern="1200" dirty="0">
              <a:solidFill>
                <a:srgbClr val="000000"/>
              </a:solidFill>
              <a:effectLst/>
              <a:latin typeface="Calibri" panose="020F0502020204030204" pitchFamily="34" charset="0"/>
              <a:cs typeface="Calibri" panose="020F0502020204030204" pitchFamily="34" charset="0"/>
            </a:rPr>
            <a:t>Lo anterior se</a:t>
          </a:r>
          <a:r>
            <a:rPr lang="es-ES" sz="1100" b="0" i="0" u="none" strike="noStrike" kern="1200" dirty="0">
              <a:solidFill>
                <a:srgbClr val="000000"/>
              </a:solidFill>
              <a:effectLst/>
              <a:latin typeface="Calibri" panose="020F0502020204030204" pitchFamily="34" charset="0"/>
            </a:rPr>
            <a:t> deriva de la gran cantidad de obligaciones cedidas,  obligaciones que en algunos casos llegan sin información jurídica, con error en la creación y/o contenido del título ejecutivo ( pagaré , resolución).</a:t>
          </a:r>
          <a:endParaRPr lang="es-CO" sz="1100" b="1" kern="1200" dirty="0">
            <a:latin typeface="Calibri" panose="020F0502020204030204" pitchFamily="34" charset="0"/>
            <a:cs typeface="Calibri" panose="020F0502020204030204" pitchFamily="34" charset="0"/>
          </a:endParaRPr>
        </a:p>
        <a:p>
          <a:pPr marL="0" lvl="0" algn="just" defTabSz="533400">
            <a:lnSpc>
              <a:spcPct val="90000"/>
            </a:lnSpc>
            <a:spcBef>
              <a:spcPct val="0"/>
            </a:spcBef>
            <a:spcAft>
              <a:spcPct val="35000"/>
            </a:spcAft>
            <a:buNone/>
          </a:pPr>
          <a:endParaRPr lang="es-CO" sz="1200" b="1" kern="1200" dirty="0">
            <a:latin typeface="Calibri" panose="020F0502020204030204" pitchFamily="34" charset="0"/>
            <a:cs typeface="Calibri" panose="020F0502020204030204" pitchFamily="34" charset="0"/>
          </a:endParaRPr>
        </a:p>
      </dsp:txBody>
      <dsp:txXfrm>
        <a:off x="76230" y="462335"/>
        <a:ext cx="2116179" cy="4201001"/>
      </dsp:txXfrm>
    </dsp:sp>
    <dsp:sp modelId="{C593FE1C-E3F5-447F-994A-39A4B741082B}">
      <dsp:nvSpPr>
        <dsp:cNvPr id="0" name=""/>
        <dsp:cNvSpPr/>
      </dsp:nvSpPr>
      <dsp:spPr>
        <a:xfrm rot="21539343">
          <a:off x="2380507" y="2280480"/>
          <a:ext cx="245372" cy="516632"/>
        </a:xfrm>
        <a:prstGeom prst="rightArrow">
          <a:avLst>
            <a:gd name="adj1" fmla="val 60000"/>
            <a:gd name="adj2" fmla="val 50000"/>
          </a:avLst>
        </a:prstGeom>
        <a:solidFill>
          <a:schemeClr val="accent5">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endParaRPr lang="es-CO" sz="2300" kern="1200"/>
        </a:p>
      </dsp:txBody>
      <dsp:txXfrm>
        <a:off x="2380513" y="2384455"/>
        <a:ext cx="171760" cy="309980"/>
      </dsp:txXfrm>
    </dsp:sp>
    <dsp:sp modelId="{B3B70D0A-22EE-4444-8A41-2F3D5407C6F8}">
      <dsp:nvSpPr>
        <dsp:cNvPr id="0" name=""/>
        <dsp:cNvSpPr/>
      </dsp:nvSpPr>
      <dsp:spPr>
        <a:xfrm>
          <a:off x="2721141" y="328483"/>
          <a:ext cx="2591601" cy="4366970"/>
        </a:xfrm>
        <a:prstGeom prst="roundRect">
          <a:avLst>
            <a:gd name="adj" fmla="val 10000"/>
          </a:avLst>
        </a:prstGeom>
        <a:solidFill>
          <a:schemeClr val="lt1">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endParaRPr lang="es-CO" sz="6500" kern="1200" dirty="0"/>
        </a:p>
      </dsp:txBody>
      <dsp:txXfrm>
        <a:off x="2797046" y="404388"/>
        <a:ext cx="2439791" cy="4215160"/>
      </dsp:txXfrm>
    </dsp:sp>
    <dsp:sp modelId="{CC0EA7DB-34C2-444D-98A0-D45EE79C70DD}">
      <dsp:nvSpPr>
        <dsp:cNvPr id="0" name=""/>
        <dsp:cNvSpPr/>
      </dsp:nvSpPr>
      <dsp:spPr>
        <a:xfrm rot="40486">
          <a:off x="5517269" y="2253779"/>
          <a:ext cx="360569" cy="516632"/>
        </a:xfrm>
        <a:prstGeom prst="rightArrow">
          <a:avLst>
            <a:gd name="adj1" fmla="val 60000"/>
            <a:gd name="adj2" fmla="val 50000"/>
          </a:avLst>
        </a:prstGeom>
        <a:solidFill>
          <a:schemeClr val="accent5">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endParaRPr lang="es-CO" sz="2300" kern="1200" dirty="0"/>
        </a:p>
      </dsp:txBody>
      <dsp:txXfrm>
        <a:off x="5517273" y="2356468"/>
        <a:ext cx="252398" cy="309980"/>
      </dsp:txXfrm>
    </dsp:sp>
    <dsp:sp modelId="{0A7EF395-7DD5-446E-A085-8AE10E4E107A}">
      <dsp:nvSpPr>
        <dsp:cNvPr id="0" name=""/>
        <dsp:cNvSpPr/>
      </dsp:nvSpPr>
      <dsp:spPr>
        <a:xfrm>
          <a:off x="5993015" y="380141"/>
          <a:ext cx="2083197" cy="4334735"/>
        </a:xfrm>
        <a:prstGeom prst="roundRect">
          <a:avLst>
            <a:gd name="adj" fmla="val 10000"/>
          </a:avLst>
        </a:prstGeom>
        <a:solidFill>
          <a:schemeClr val="lt1">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marR="0" lvl="0" indent="0" algn="just" defTabSz="914400" eaLnBrk="1" fontAlgn="auto" latinLnBrk="0" hangingPunct="1">
            <a:lnSpc>
              <a:spcPct val="100000"/>
            </a:lnSpc>
            <a:spcBef>
              <a:spcPct val="0"/>
            </a:spcBef>
            <a:spcAft>
              <a:spcPts val="0"/>
            </a:spcAft>
            <a:buClrTx/>
            <a:buSzTx/>
            <a:buFontTx/>
            <a:buNone/>
            <a:tabLst/>
            <a:defRPr/>
          </a:pPr>
          <a:endParaRPr lang="es-CO" sz="1100" b="1" kern="1200" dirty="0">
            <a:solidFill>
              <a:srgbClr val="00B0F0"/>
            </a:solidFill>
            <a:latin typeface="Calibri" panose="020F0502020204030204" pitchFamily="34" charset="0"/>
            <a:cs typeface="Calibri" panose="020F0502020204030204" pitchFamily="34" charset="0"/>
          </a:endParaRPr>
        </a:p>
        <a:p>
          <a:pPr marL="0" marR="0" lvl="0" indent="0" algn="just" defTabSz="914400" eaLnBrk="1" fontAlgn="auto" latinLnBrk="0" hangingPunct="1">
            <a:lnSpc>
              <a:spcPct val="100000"/>
            </a:lnSpc>
            <a:spcBef>
              <a:spcPct val="0"/>
            </a:spcBef>
            <a:spcAft>
              <a:spcPts val="0"/>
            </a:spcAft>
            <a:buClrTx/>
            <a:buSzTx/>
            <a:buFontTx/>
            <a:buNone/>
            <a:tabLst/>
            <a:defRPr/>
          </a:pPr>
          <a:endParaRPr lang="es-CO" sz="1100" b="1" kern="1200" dirty="0">
            <a:solidFill>
              <a:srgbClr val="00B0F0"/>
            </a:solidFill>
            <a:latin typeface="Calibri" panose="020F0502020204030204" pitchFamily="34" charset="0"/>
            <a:cs typeface="Calibri" panose="020F0502020204030204" pitchFamily="34" charset="0"/>
          </a:endParaRPr>
        </a:p>
        <a:p>
          <a:pPr marL="0" marR="0" lvl="0" indent="0" algn="just" defTabSz="914400" eaLnBrk="1" fontAlgn="auto" latinLnBrk="0" hangingPunct="1">
            <a:lnSpc>
              <a:spcPct val="100000"/>
            </a:lnSpc>
            <a:spcBef>
              <a:spcPct val="0"/>
            </a:spcBef>
            <a:spcAft>
              <a:spcPts val="0"/>
            </a:spcAft>
            <a:buClrTx/>
            <a:buSzTx/>
            <a:buFontTx/>
            <a:buNone/>
            <a:tabLst/>
            <a:defRPr/>
          </a:pPr>
          <a:endParaRPr lang="es-CO" sz="1100" b="1" kern="1200" dirty="0">
            <a:solidFill>
              <a:srgbClr val="00B0F0"/>
            </a:solidFill>
            <a:latin typeface="Calibri" panose="020F0502020204030204" pitchFamily="34" charset="0"/>
            <a:cs typeface="Calibri" panose="020F0502020204030204" pitchFamily="34" charset="0"/>
          </a:endParaRPr>
        </a:p>
        <a:p>
          <a:pPr marL="0" marR="0" lvl="0" indent="0" algn="just" defTabSz="914400" eaLnBrk="1" fontAlgn="auto" latinLnBrk="0" hangingPunct="1">
            <a:lnSpc>
              <a:spcPct val="100000"/>
            </a:lnSpc>
            <a:spcBef>
              <a:spcPct val="0"/>
            </a:spcBef>
            <a:spcAft>
              <a:spcPts val="0"/>
            </a:spcAft>
            <a:buClrTx/>
            <a:buSzTx/>
            <a:buFontTx/>
            <a:buNone/>
            <a:tabLst/>
            <a:defRPr/>
          </a:pPr>
          <a:r>
            <a:rPr lang="es-CO" sz="1100" b="1" kern="1200" dirty="0">
              <a:solidFill>
                <a:srgbClr val="00B0F0"/>
              </a:solidFill>
              <a:latin typeface="Calibri" panose="020F0502020204030204" pitchFamily="34" charset="0"/>
              <a:cs typeface="Calibri" panose="020F0502020204030204" pitchFamily="34" charset="0"/>
            </a:rPr>
            <a:t>MECANISMOS :</a:t>
          </a:r>
        </a:p>
        <a:p>
          <a:pPr marL="0" marR="0" lvl="0" indent="0" algn="just" defTabSz="914400" eaLnBrk="1" fontAlgn="auto" latinLnBrk="0" hangingPunct="1">
            <a:lnSpc>
              <a:spcPct val="100000"/>
            </a:lnSpc>
            <a:spcBef>
              <a:spcPct val="0"/>
            </a:spcBef>
            <a:spcAft>
              <a:spcPts val="0"/>
            </a:spcAft>
            <a:buClrTx/>
            <a:buSzTx/>
            <a:buFontTx/>
            <a:buNone/>
            <a:tabLst/>
            <a:defRPr/>
          </a:pPr>
          <a:endParaRPr lang="es-CO" sz="1100" b="1" kern="1200" dirty="0">
            <a:solidFill>
              <a:srgbClr val="00B0F0"/>
            </a:solidFill>
            <a:latin typeface="Calibri" panose="020F0502020204030204" pitchFamily="34" charset="0"/>
            <a:cs typeface="Calibri" panose="020F0502020204030204" pitchFamily="34" charset="0"/>
          </a:endParaRPr>
        </a:p>
        <a:p>
          <a:pPr marL="0" marR="0" lvl="0" indent="0" algn="just" defTabSz="914400" eaLnBrk="1" fontAlgn="auto" latinLnBrk="0" hangingPunct="1">
            <a:lnSpc>
              <a:spcPct val="100000"/>
            </a:lnSpc>
            <a:spcBef>
              <a:spcPct val="0"/>
            </a:spcBef>
            <a:spcAft>
              <a:spcPts val="0"/>
            </a:spcAft>
            <a:buClrTx/>
            <a:buSzTx/>
            <a:buFontTx/>
            <a:buNone/>
            <a:tabLst/>
            <a:defRPr/>
          </a:pPr>
          <a:r>
            <a:rPr lang="es-CO" sz="1100" b="0" i="0" u="none" kern="1200" dirty="0">
              <a:latin typeface="Calibri" panose="020F0502020204030204" pitchFamily="34" charset="0"/>
              <a:cs typeface="Calibri" panose="020F0502020204030204" pitchFamily="34" charset="0"/>
            </a:rPr>
            <a:t>1- Capacitar a los funcionarios involucrados en el tema.  </a:t>
          </a:r>
        </a:p>
        <a:p>
          <a:pPr marL="0" lvl="0" indent="0" algn="just" defTabSz="914400">
            <a:lnSpc>
              <a:spcPct val="100000"/>
            </a:lnSpc>
            <a:spcBef>
              <a:spcPct val="0"/>
            </a:spcBef>
            <a:spcAft>
              <a:spcPts val="0"/>
            </a:spcAft>
            <a:buNone/>
          </a:pPr>
          <a:endParaRPr lang="es-CO" sz="1100" kern="1200" dirty="0">
            <a:latin typeface="Calibri" panose="020F0502020204030204" pitchFamily="34" charset="0"/>
            <a:cs typeface="Calibri" panose="020F0502020204030204" pitchFamily="34" charset="0"/>
          </a:endParaRPr>
        </a:p>
        <a:p>
          <a:pPr marL="0" lvl="0" indent="0" algn="just" defTabSz="914400">
            <a:lnSpc>
              <a:spcPct val="100000"/>
            </a:lnSpc>
            <a:spcBef>
              <a:spcPct val="0"/>
            </a:spcBef>
            <a:spcAft>
              <a:spcPts val="0"/>
            </a:spcAft>
            <a:buNone/>
          </a:pPr>
          <a:r>
            <a:rPr lang="es-ES" sz="1100" b="0" i="0" u="none" kern="1200" dirty="0">
              <a:latin typeface="Calibri" panose="020F0502020204030204" pitchFamily="34" charset="0"/>
              <a:cs typeface="Calibri" panose="020F0502020204030204" pitchFamily="34" charset="0"/>
            </a:rPr>
            <a:t>2- Unificar  formatos de respuesta - políticas internas de cartera y conciliación.</a:t>
          </a:r>
          <a:endParaRPr lang="es-CO" sz="1100" b="0" i="0" u="none" kern="1200" dirty="0">
            <a:latin typeface="Calibri" panose="020F0502020204030204" pitchFamily="34" charset="0"/>
            <a:cs typeface="Calibri" panose="020F0502020204030204" pitchFamily="34" charset="0"/>
          </a:endParaRPr>
        </a:p>
        <a:p>
          <a:pPr marL="0" lvl="0" indent="0" algn="just" defTabSz="914400">
            <a:lnSpc>
              <a:spcPct val="100000"/>
            </a:lnSpc>
            <a:spcBef>
              <a:spcPct val="0"/>
            </a:spcBef>
            <a:spcAft>
              <a:spcPts val="0"/>
            </a:spcAft>
            <a:buNone/>
          </a:pPr>
          <a:endParaRPr lang="es-CO" sz="1100" kern="1200" dirty="0">
            <a:latin typeface="Calibri" panose="020F0502020204030204" pitchFamily="34" charset="0"/>
            <a:cs typeface="Calibri" panose="020F0502020204030204" pitchFamily="34" charset="0"/>
          </a:endParaRPr>
        </a:p>
        <a:p>
          <a:pPr marL="0" lvl="0" indent="0" algn="just" defTabSz="914400">
            <a:lnSpc>
              <a:spcPct val="100000"/>
            </a:lnSpc>
            <a:spcBef>
              <a:spcPct val="0"/>
            </a:spcBef>
            <a:spcAft>
              <a:spcPts val="0"/>
            </a:spcAft>
            <a:buNone/>
          </a:pPr>
          <a:r>
            <a:rPr lang="es-CO" sz="1100" kern="1200" dirty="0">
              <a:latin typeface="Calibri" panose="020F0502020204030204" pitchFamily="34" charset="0"/>
              <a:cs typeface="Calibri" panose="020F0502020204030204" pitchFamily="34" charset="0"/>
            </a:rPr>
            <a:t>3- Seguimiento y control a la política de prevención de Daño antijurídico.</a:t>
          </a:r>
        </a:p>
        <a:p>
          <a:pPr marL="0" lvl="0" indent="0" algn="just" defTabSz="914400">
            <a:lnSpc>
              <a:spcPct val="100000"/>
            </a:lnSpc>
            <a:spcBef>
              <a:spcPct val="0"/>
            </a:spcBef>
            <a:spcAft>
              <a:spcPts val="0"/>
            </a:spcAft>
            <a:buNone/>
          </a:pPr>
          <a:endParaRPr lang="es-CO" sz="1100" kern="1200" dirty="0">
            <a:latin typeface="Calibri" panose="020F0502020204030204" pitchFamily="34" charset="0"/>
            <a:cs typeface="Calibri" panose="020F0502020204030204" pitchFamily="34" charset="0"/>
          </a:endParaRPr>
        </a:p>
        <a:p>
          <a:pPr marL="0" lvl="0" indent="0" algn="just" defTabSz="914400">
            <a:lnSpc>
              <a:spcPct val="100000"/>
            </a:lnSpc>
            <a:spcBef>
              <a:spcPct val="0"/>
            </a:spcBef>
            <a:spcAft>
              <a:spcPts val="0"/>
            </a:spcAft>
            <a:buNone/>
          </a:pPr>
          <a:endParaRPr lang="es-CO" sz="1100" kern="1200" dirty="0">
            <a:latin typeface="Calibri" panose="020F0502020204030204" pitchFamily="34" charset="0"/>
            <a:cs typeface="Calibri" panose="020F0502020204030204" pitchFamily="34" charset="0"/>
          </a:endParaRPr>
        </a:p>
        <a:p>
          <a:pPr marL="0" lvl="0" indent="0" algn="just" defTabSz="914400">
            <a:lnSpc>
              <a:spcPct val="100000"/>
            </a:lnSpc>
            <a:spcBef>
              <a:spcPct val="0"/>
            </a:spcBef>
            <a:spcAft>
              <a:spcPts val="0"/>
            </a:spcAft>
            <a:buNone/>
          </a:pPr>
          <a:endParaRPr lang="es-CO" sz="1100" kern="1200" dirty="0">
            <a:latin typeface="Calibri" panose="020F0502020204030204" pitchFamily="34" charset="0"/>
            <a:cs typeface="Calibri" panose="020F0502020204030204" pitchFamily="34" charset="0"/>
          </a:endParaRPr>
        </a:p>
        <a:p>
          <a:pPr marL="0" lvl="0" indent="0" algn="just" defTabSz="914400">
            <a:lnSpc>
              <a:spcPct val="100000"/>
            </a:lnSpc>
            <a:spcBef>
              <a:spcPct val="0"/>
            </a:spcBef>
            <a:spcAft>
              <a:spcPts val="0"/>
            </a:spcAft>
            <a:buNone/>
          </a:pPr>
          <a:endParaRPr lang="es-CO" sz="1100" kern="1200" dirty="0">
            <a:latin typeface="Calibri" panose="020F0502020204030204" pitchFamily="34" charset="0"/>
            <a:cs typeface="Calibri" panose="020F0502020204030204" pitchFamily="34" charset="0"/>
          </a:endParaRPr>
        </a:p>
        <a:p>
          <a:pPr marL="0" lvl="0" indent="0" algn="just" defTabSz="914400">
            <a:lnSpc>
              <a:spcPct val="100000"/>
            </a:lnSpc>
            <a:spcBef>
              <a:spcPct val="0"/>
            </a:spcBef>
            <a:spcAft>
              <a:spcPts val="0"/>
            </a:spcAft>
            <a:buNone/>
          </a:pPr>
          <a:endParaRPr lang="es-CO" sz="1100" kern="1200" dirty="0">
            <a:latin typeface="Calibri" panose="020F0502020204030204" pitchFamily="34" charset="0"/>
            <a:cs typeface="Calibri" panose="020F0502020204030204" pitchFamily="34" charset="0"/>
          </a:endParaRPr>
        </a:p>
        <a:p>
          <a:pPr marL="0" lvl="0" indent="0" algn="just" defTabSz="914400">
            <a:lnSpc>
              <a:spcPct val="100000"/>
            </a:lnSpc>
            <a:spcBef>
              <a:spcPct val="0"/>
            </a:spcBef>
            <a:spcAft>
              <a:spcPts val="0"/>
            </a:spcAft>
            <a:buNone/>
          </a:pPr>
          <a:endParaRPr lang="es-CO" sz="1100" kern="1200" dirty="0">
            <a:latin typeface="Calibri" panose="020F0502020204030204" pitchFamily="34" charset="0"/>
            <a:cs typeface="Calibri" panose="020F0502020204030204" pitchFamily="34" charset="0"/>
          </a:endParaRPr>
        </a:p>
        <a:p>
          <a:pPr marL="0" lvl="0" indent="0" algn="just" defTabSz="914400">
            <a:lnSpc>
              <a:spcPct val="100000"/>
            </a:lnSpc>
            <a:spcBef>
              <a:spcPct val="0"/>
            </a:spcBef>
            <a:spcAft>
              <a:spcPts val="0"/>
            </a:spcAft>
            <a:buNone/>
          </a:pPr>
          <a:endParaRPr lang="es-CO" sz="1100" kern="1200" dirty="0">
            <a:latin typeface="Calibri" panose="020F0502020204030204" pitchFamily="34" charset="0"/>
            <a:cs typeface="Calibri" panose="020F0502020204030204" pitchFamily="34" charset="0"/>
          </a:endParaRPr>
        </a:p>
        <a:p>
          <a:pPr marL="0" lvl="0" indent="0" algn="just" defTabSz="914400">
            <a:lnSpc>
              <a:spcPct val="100000"/>
            </a:lnSpc>
            <a:spcBef>
              <a:spcPct val="0"/>
            </a:spcBef>
            <a:spcAft>
              <a:spcPts val="0"/>
            </a:spcAft>
            <a:buNone/>
          </a:pPr>
          <a:endParaRPr lang="es-CO" sz="1100" kern="1200" dirty="0">
            <a:latin typeface="Calibri" panose="020F0502020204030204" pitchFamily="34" charset="0"/>
            <a:cs typeface="Calibri" panose="020F0502020204030204" pitchFamily="34" charset="0"/>
          </a:endParaRPr>
        </a:p>
        <a:p>
          <a:pPr marL="0" lvl="0" indent="0" algn="just" defTabSz="914400">
            <a:lnSpc>
              <a:spcPct val="100000"/>
            </a:lnSpc>
            <a:spcBef>
              <a:spcPct val="0"/>
            </a:spcBef>
            <a:spcAft>
              <a:spcPts val="0"/>
            </a:spcAft>
            <a:buNone/>
          </a:pPr>
          <a:endParaRPr lang="es-CO" sz="1100" kern="1200" dirty="0">
            <a:latin typeface="Calibri" panose="020F0502020204030204" pitchFamily="34" charset="0"/>
            <a:cs typeface="Calibri" panose="020F0502020204030204" pitchFamily="34" charset="0"/>
          </a:endParaRPr>
        </a:p>
        <a:p>
          <a:pPr marL="0" lvl="0" indent="0" algn="just" defTabSz="914400">
            <a:lnSpc>
              <a:spcPct val="100000"/>
            </a:lnSpc>
            <a:spcBef>
              <a:spcPct val="0"/>
            </a:spcBef>
            <a:spcAft>
              <a:spcPts val="0"/>
            </a:spcAft>
            <a:buNone/>
          </a:pPr>
          <a:endParaRPr lang="es-CO" sz="1100" kern="1200" dirty="0">
            <a:latin typeface="Calibri" panose="020F0502020204030204" pitchFamily="34" charset="0"/>
            <a:cs typeface="Calibri" panose="020F0502020204030204" pitchFamily="34" charset="0"/>
          </a:endParaRPr>
        </a:p>
        <a:p>
          <a:pPr marL="0" lvl="0" indent="0" algn="just" defTabSz="914400">
            <a:lnSpc>
              <a:spcPct val="100000"/>
            </a:lnSpc>
            <a:spcBef>
              <a:spcPct val="0"/>
            </a:spcBef>
            <a:spcAft>
              <a:spcPts val="0"/>
            </a:spcAft>
            <a:buNone/>
          </a:pPr>
          <a:endParaRPr lang="es-CO" sz="1100" kern="1200" dirty="0">
            <a:latin typeface="Calibri" panose="020F0502020204030204" pitchFamily="34" charset="0"/>
            <a:cs typeface="Calibri" panose="020F0502020204030204" pitchFamily="34" charset="0"/>
          </a:endParaRPr>
        </a:p>
        <a:p>
          <a:pPr marL="0" marR="0" lvl="0" indent="0" algn="just" defTabSz="914400" eaLnBrk="1" fontAlgn="auto" latinLnBrk="0" hangingPunct="1">
            <a:lnSpc>
              <a:spcPct val="100000"/>
            </a:lnSpc>
            <a:spcBef>
              <a:spcPct val="0"/>
            </a:spcBef>
            <a:spcAft>
              <a:spcPts val="0"/>
            </a:spcAft>
            <a:buClrTx/>
            <a:buSzTx/>
            <a:buFontTx/>
            <a:buNone/>
            <a:tabLst/>
            <a:defRPr/>
          </a:pPr>
          <a:endParaRPr lang="es-CO" sz="1100" kern="1200" dirty="0">
            <a:latin typeface="Calibri" panose="020F0502020204030204" pitchFamily="34" charset="0"/>
            <a:cs typeface="Calibri" panose="020F0502020204030204" pitchFamily="34" charset="0"/>
          </a:endParaRPr>
        </a:p>
      </dsp:txBody>
      <dsp:txXfrm>
        <a:off x="6054030" y="441156"/>
        <a:ext cx="1961167" cy="4212705"/>
      </dsp:txXfrm>
    </dsp:sp>
    <dsp:sp modelId="{990D4971-43AB-4FA0-A35C-096381323DC6}">
      <dsp:nvSpPr>
        <dsp:cNvPr id="0" name=""/>
        <dsp:cNvSpPr/>
      </dsp:nvSpPr>
      <dsp:spPr>
        <a:xfrm>
          <a:off x="8284532" y="2289192"/>
          <a:ext cx="441637" cy="516632"/>
        </a:xfrm>
        <a:prstGeom prst="rightArrow">
          <a:avLst>
            <a:gd name="adj1" fmla="val 60000"/>
            <a:gd name="adj2" fmla="val 50000"/>
          </a:avLst>
        </a:prstGeom>
        <a:solidFill>
          <a:schemeClr val="accent5">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endParaRPr lang="es-CO" sz="2300" kern="1200"/>
        </a:p>
      </dsp:txBody>
      <dsp:txXfrm>
        <a:off x="8284532" y="2392518"/>
        <a:ext cx="309146" cy="309980"/>
      </dsp:txXfrm>
    </dsp:sp>
    <dsp:sp modelId="{FF326AA2-9851-4E62-BCA2-4211B333981D}">
      <dsp:nvSpPr>
        <dsp:cNvPr id="0" name=""/>
        <dsp:cNvSpPr/>
      </dsp:nvSpPr>
      <dsp:spPr>
        <a:xfrm>
          <a:off x="8909491" y="403851"/>
          <a:ext cx="2083197" cy="4287316"/>
        </a:xfrm>
        <a:prstGeom prst="roundRect">
          <a:avLst>
            <a:gd name="adj" fmla="val 10000"/>
          </a:avLst>
        </a:prstGeom>
        <a:solidFill>
          <a:schemeClr val="lt1">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marR="0" lvl="0" algn="ctr" defTabSz="488950" eaLnBrk="1" fontAlgn="auto" latinLnBrk="0" hangingPunct="1">
            <a:lnSpc>
              <a:spcPct val="90000"/>
            </a:lnSpc>
            <a:spcBef>
              <a:spcPct val="0"/>
            </a:spcBef>
            <a:spcAft>
              <a:spcPct val="35000"/>
            </a:spcAft>
            <a:buClrTx/>
            <a:buSzTx/>
            <a:buFontTx/>
            <a:buNone/>
            <a:tabLst/>
            <a:defRPr/>
          </a:pPr>
          <a:r>
            <a:rPr lang="es-CO" sz="1100" b="1" kern="1200" dirty="0">
              <a:solidFill>
                <a:srgbClr val="00B0F0"/>
              </a:solidFill>
              <a:latin typeface="Calibri" panose="020F0502020204030204" pitchFamily="34" charset="0"/>
              <a:cs typeface="Calibri" panose="020F0502020204030204" pitchFamily="34" charset="0"/>
            </a:rPr>
            <a:t>APROBACIÓN :</a:t>
          </a:r>
        </a:p>
        <a:p>
          <a:pPr marL="0" marR="0" lvl="0" algn="ctr" defTabSz="488950" eaLnBrk="1" fontAlgn="auto" latinLnBrk="0" hangingPunct="1">
            <a:lnSpc>
              <a:spcPct val="90000"/>
            </a:lnSpc>
            <a:spcBef>
              <a:spcPct val="0"/>
            </a:spcBef>
            <a:spcAft>
              <a:spcPct val="35000"/>
            </a:spcAft>
            <a:buClrTx/>
            <a:buSzTx/>
            <a:buFontTx/>
            <a:buNone/>
            <a:tabLst/>
            <a:defRPr/>
          </a:pPr>
          <a:endParaRPr lang="es-CO" sz="1100" b="1" kern="1200" dirty="0">
            <a:solidFill>
              <a:srgbClr val="00B0F0"/>
            </a:solidFill>
            <a:latin typeface="Calibri" panose="020F0502020204030204" pitchFamily="34" charset="0"/>
            <a:cs typeface="Calibri" panose="020F0502020204030204" pitchFamily="34" charset="0"/>
          </a:endParaRPr>
        </a:p>
        <a:p>
          <a:pPr marL="0" marR="0" lvl="0" indent="0" algn="just" defTabSz="914400" eaLnBrk="1" fontAlgn="auto" latinLnBrk="0" hangingPunct="1">
            <a:lnSpc>
              <a:spcPct val="100000"/>
            </a:lnSpc>
            <a:spcBef>
              <a:spcPct val="0"/>
            </a:spcBef>
            <a:spcAft>
              <a:spcPts val="0"/>
            </a:spcAft>
            <a:buClrTx/>
            <a:buSzTx/>
            <a:buFontTx/>
            <a:buNone/>
            <a:tabLst/>
            <a:defRPr/>
          </a:pPr>
          <a:r>
            <a:rPr lang="es-CO" sz="900" kern="1200" dirty="0">
              <a:latin typeface="Calibri" panose="020F0502020204030204" pitchFamily="34" charset="0"/>
              <a:cs typeface="Calibri" panose="020F0502020204030204" pitchFamily="34" charset="0"/>
            </a:rPr>
            <a:t> l</a:t>
          </a:r>
          <a:r>
            <a:rPr lang="es-CO" sz="1100" b="0" i="0" u="none" kern="1200" dirty="0">
              <a:solidFill>
                <a:prstClr val="black">
                  <a:hueOff val="0"/>
                  <a:satOff val="0"/>
                  <a:lumOff val="0"/>
                  <a:alphaOff val="0"/>
                </a:prstClr>
              </a:solidFill>
              <a:latin typeface="Calibri" panose="020F0502020204030204" pitchFamily="34" charset="0"/>
              <a:ea typeface="+mn-ea"/>
              <a:cs typeface="Calibri" panose="020F0502020204030204" pitchFamily="34" charset="0"/>
            </a:rPr>
            <a:t>a política de prevención del daño antijuridico para las vigencias 2024 y 2025 fue aprobada mediante el comité de conciliación realizado el 17 de noviembre del 2023</a:t>
          </a:r>
        </a:p>
        <a:p>
          <a:pPr marL="0" lvl="0" algn="ctr" defTabSz="488950">
            <a:lnSpc>
              <a:spcPct val="90000"/>
            </a:lnSpc>
            <a:spcBef>
              <a:spcPct val="0"/>
            </a:spcBef>
            <a:spcAft>
              <a:spcPct val="35000"/>
            </a:spcAft>
            <a:buNone/>
          </a:pPr>
          <a:endParaRPr lang="es-CO" sz="900" kern="1200" dirty="0">
            <a:latin typeface="Calibri" panose="020F0502020204030204" pitchFamily="34" charset="0"/>
            <a:cs typeface="Calibri" panose="020F0502020204030204" pitchFamily="34" charset="0"/>
          </a:endParaRPr>
        </a:p>
        <a:p>
          <a:pPr marL="0" marR="0" lvl="0" algn="ctr" defTabSz="488950" eaLnBrk="1" fontAlgn="auto" latinLnBrk="0" hangingPunct="1">
            <a:lnSpc>
              <a:spcPct val="90000"/>
            </a:lnSpc>
            <a:spcBef>
              <a:spcPct val="0"/>
            </a:spcBef>
            <a:spcAft>
              <a:spcPct val="35000"/>
            </a:spcAft>
            <a:buClrTx/>
            <a:buSzTx/>
            <a:buFontTx/>
            <a:buNone/>
            <a:tabLst/>
            <a:defRPr/>
          </a:pPr>
          <a:endParaRPr lang="es-CO" sz="900" kern="1200" dirty="0">
            <a:latin typeface="Calibri" panose="020F0502020204030204" pitchFamily="34" charset="0"/>
            <a:cs typeface="Calibri" panose="020F0502020204030204" pitchFamily="34" charset="0"/>
          </a:endParaRPr>
        </a:p>
      </dsp:txBody>
      <dsp:txXfrm>
        <a:off x="8970506" y="464866"/>
        <a:ext cx="1961167" cy="4165286"/>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7DE8F55E-3564-59E0-6AB4-0A68F599327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a:p>
        </p:txBody>
      </p:sp>
      <p:sp>
        <p:nvSpPr>
          <p:cNvPr id="3" name="Marcador de fecha 2">
            <a:extLst>
              <a:ext uri="{FF2B5EF4-FFF2-40B4-BE49-F238E27FC236}">
                <a16:creationId xmlns:a16="http://schemas.microsoft.com/office/drawing/2014/main" id="{F2C491CA-AD82-21DA-B6AF-104C3C64927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065CE21-4FFD-43E4-9BE1-44B69E389DE4}" type="datetimeFigureOut">
              <a:rPr lang="es-CO" smtClean="0"/>
              <a:t>18/07/2024</a:t>
            </a:fld>
            <a:endParaRPr lang="es-CO"/>
          </a:p>
        </p:txBody>
      </p:sp>
      <p:sp>
        <p:nvSpPr>
          <p:cNvPr id="4" name="Marcador de pie de página 3">
            <a:extLst>
              <a:ext uri="{FF2B5EF4-FFF2-40B4-BE49-F238E27FC236}">
                <a16:creationId xmlns:a16="http://schemas.microsoft.com/office/drawing/2014/main" id="{84018EA8-D50D-6048-06A1-98CC923A5FF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a:p>
        </p:txBody>
      </p:sp>
      <p:sp>
        <p:nvSpPr>
          <p:cNvPr id="5" name="Marcador de número de diapositiva 4">
            <a:extLst>
              <a:ext uri="{FF2B5EF4-FFF2-40B4-BE49-F238E27FC236}">
                <a16:creationId xmlns:a16="http://schemas.microsoft.com/office/drawing/2014/main" id="{9F885154-3EB1-CC47-4591-C970E8A909C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55897CF-0428-44F3-9C91-0685A4FB6EB6}" type="slidenum">
              <a:rPr lang="es-CO" smtClean="0"/>
              <a:t>‹Nº›</a:t>
            </a:fld>
            <a:endParaRPr lang="es-CO"/>
          </a:p>
        </p:txBody>
      </p:sp>
    </p:spTree>
    <p:extLst>
      <p:ext uri="{BB962C8B-B14F-4D97-AF65-F5344CB8AC3E}">
        <p14:creationId xmlns:p14="http://schemas.microsoft.com/office/powerpoint/2010/main" val="89006162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12" name="Imagen 11">
            <a:extLst>
              <a:ext uri="{FF2B5EF4-FFF2-40B4-BE49-F238E27FC236}">
                <a16:creationId xmlns:a16="http://schemas.microsoft.com/office/drawing/2014/main" id="{6805B226-F693-E23A-0AC6-0487A3BCF4D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8100"/>
            <a:ext cx="12191733" cy="6858148"/>
          </a:xfrm>
          <a:prstGeom prst="rect">
            <a:avLst/>
          </a:prstGeom>
        </p:spPr>
      </p:pic>
      <p:sp>
        <p:nvSpPr>
          <p:cNvPr id="2" name="Título 1">
            <a:extLst>
              <a:ext uri="{FF2B5EF4-FFF2-40B4-BE49-F238E27FC236}">
                <a16:creationId xmlns:a16="http://schemas.microsoft.com/office/drawing/2014/main" id="{62C092A5-DE25-767F-031F-CE0639AC53CE}"/>
              </a:ext>
            </a:extLst>
          </p:cNvPr>
          <p:cNvSpPr>
            <a:spLocks noGrp="1"/>
          </p:cNvSpPr>
          <p:nvPr>
            <p:ph type="ctrTitle"/>
          </p:nvPr>
        </p:nvSpPr>
        <p:spPr>
          <a:xfrm>
            <a:off x="1524000" y="1122363"/>
            <a:ext cx="9144000" cy="2387600"/>
          </a:xfrm>
        </p:spPr>
        <p:txBody>
          <a:bodyPr anchor="b"/>
          <a:lstStyle>
            <a:lvl1pPr algn="ctr">
              <a:defRPr sz="6000"/>
            </a:lvl1pPr>
          </a:lstStyle>
          <a:p>
            <a:r>
              <a:rPr lang="es-ES" dirty="0"/>
              <a:t>Haga clic para modificar el estilo de título del patrón</a:t>
            </a:r>
            <a:endParaRPr lang="es-CO" dirty="0"/>
          </a:p>
        </p:txBody>
      </p:sp>
      <p:sp>
        <p:nvSpPr>
          <p:cNvPr id="3" name="Subtítulo 2">
            <a:extLst>
              <a:ext uri="{FF2B5EF4-FFF2-40B4-BE49-F238E27FC236}">
                <a16:creationId xmlns:a16="http://schemas.microsoft.com/office/drawing/2014/main" id="{61259010-DBE2-D34D-D879-AC7A1D28336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O"/>
          </a:p>
        </p:txBody>
      </p:sp>
      <p:sp>
        <p:nvSpPr>
          <p:cNvPr id="4" name="Marcador de fecha 3">
            <a:extLst>
              <a:ext uri="{FF2B5EF4-FFF2-40B4-BE49-F238E27FC236}">
                <a16:creationId xmlns:a16="http://schemas.microsoft.com/office/drawing/2014/main" id="{528C31B2-286A-C9C4-E01D-E40D72576A79}"/>
              </a:ext>
            </a:extLst>
          </p:cNvPr>
          <p:cNvSpPr>
            <a:spLocks noGrp="1"/>
          </p:cNvSpPr>
          <p:nvPr>
            <p:ph type="dt" sz="half" idx="10"/>
          </p:nvPr>
        </p:nvSpPr>
        <p:spPr/>
        <p:txBody>
          <a:bodyPr/>
          <a:lstStyle/>
          <a:p>
            <a:fld id="{856A6FAC-9192-436B-870E-80DDE60983C7}" type="datetimeFigureOut">
              <a:rPr lang="es-CO" smtClean="0"/>
              <a:t>18/07/2024</a:t>
            </a:fld>
            <a:endParaRPr lang="es-CO"/>
          </a:p>
        </p:txBody>
      </p:sp>
      <p:sp>
        <p:nvSpPr>
          <p:cNvPr id="5" name="Marcador de pie de página 4">
            <a:extLst>
              <a:ext uri="{FF2B5EF4-FFF2-40B4-BE49-F238E27FC236}">
                <a16:creationId xmlns:a16="http://schemas.microsoft.com/office/drawing/2014/main" id="{591D1DDB-6CC7-9360-8F7F-08FF87C5D7B4}"/>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DEC3D685-36E9-396E-8492-722E755FAF4F}"/>
              </a:ext>
            </a:extLst>
          </p:cNvPr>
          <p:cNvSpPr>
            <a:spLocks noGrp="1"/>
          </p:cNvSpPr>
          <p:nvPr>
            <p:ph type="sldNum" sz="quarter" idx="12"/>
          </p:nvPr>
        </p:nvSpPr>
        <p:spPr/>
        <p:txBody>
          <a:bodyPr/>
          <a:lstStyle/>
          <a:p>
            <a:fld id="{C74CBB0B-5D0C-43FE-9043-22172208F6F8}" type="slidenum">
              <a:rPr lang="es-CO" smtClean="0"/>
              <a:t>‹Nº›</a:t>
            </a:fld>
            <a:endParaRPr lang="es-CO"/>
          </a:p>
        </p:txBody>
      </p:sp>
    </p:spTree>
    <p:extLst>
      <p:ext uri="{BB962C8B-B14F-4D97-AF65-F5344CB8AC3E}">
        <p14:creationId xmlns:p14="http://schemas.microsoft.com/office/powerpoint/2010/main" val="19152558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4911F9C-4982-DC10-47A7-6087D7976D8D}"/>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CA2D4D84-B18F-DC4C-91BD-C2D2452F670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texto 3">
            <a:extLst>
              <a:ext uri="{FF2B5EF4-FFF2-40B4-BE49-F238E27FC236}">
                <a16:creationId xmlns:a16="http://schemas.microsoft.com/office/drawing/2014/main" id="{F14A5BCA-21FB-4F80-5D90-71B92FADA7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1DC4DC66-6DB7-E14E-1352-1E2E2ED4EDE4}"/>
              </a:ext>
            </a:extLst>
          </p:cNvPr>
          <p:cNvSpPr>
            <a:spLocks noGrp="1"/>
          </p:cNvSpPr>
          <p:nvPr>
            <p:ph type="dt" sz="half" idx="10"/>
          </p:nvPr>
        </p:nvSpPr>
        <p:spPr/>
        <p:txBody>
          <a:bodyPr/>
          <a:lstStyle/>
          <a:p>
            <a:fld id="{856A6FAC-9192-436B-870E-80DDE60983C7}" type="datetimeFigureOut">
              <a:rPr lang="es-CO" smtClean="0"/>
              <a:t>18/07/2024</a:t>
            </a:fld>
            <a:endParaRPr lang="es-CO"/>
          </a:p>
        </p:txBody>
      </p:sp>
      <p:sp>
        <p:nvSpPr>
          <p:cNvPr id="6" name="Marcador de pie de página 5">
            <a:extLst>
              <a:ext uri="{FF2B5EF4-FFF2-40B4-BE49-F238E27FC236}">
                <a16:creationId xmlns:a16="http://schemas.microsoft.com/office/drawing/2014/main" id="{15AEA652-EF40-005F-FF90-AD253E40DB70}"/>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9E9AB725-99AA-BB55-8E39-F039EB14A8E6}"/>
              </a:ext>
            </a:extLst>
          </p:cNvPr>
          <p:cNvSpPr>
            <a:spLocks noGrp="1"/>
          </p:cNvSpPr>
          <p:nvPr>
            <p:ph type="sldNum" sz="quarter" idx="12"/>
          </p:nvPr>
        </p:nvSpPr>
        <p:spPr/>
        <p:txBody>
          <a:bodyPr/>
          <a:lstStyle/>
          <a:p>
            <a:fld id="{C74CBB0B-5D0C-43FE-9043-22172208F6F8}" type="slidenum">
              <a:rPr lang="es-CO" smtClean="0"/>
              <a:t>‹Nº›</a:t>
            </a:fld>
            <a:endParaRPr lang="es-CO"/>
          </a:p>
        </p:txBody>
      </p:sp>
    </p:spTree>
    <p:extLst>
      <p:ext uri="{BB962C8B-B14F-4D97-AF65-F5344CB8AC3E}">
        <p14:creationId xmlns:p14="http://schemas.microsoft.com/office/powerpoint/2010/main" val="2950964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9E65C95-5503-7D88-003E-0E2E5F911302}"/>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posición de imagen 2">
            <a:extLst>
              <a:ext uri="{FF2B5EF4-FFF2-40B4-BE49-F238E27FC236}">
                <a16:creationId xmlns:a16="http://schemas.microsoft.com/office/drawing/2014/main" id="{93AC4D1E-48F0-A1F3-F9C4-7B875CE887C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a:extLst>
              <a:ext uri="{FF2B5EF4-FFF2-40B4-BE49-F238E27FC236}">
                <a16:creationId xmlns:a16="http://schemas.microsoft.com/office/drawing/2014/main" id="{31F0E517-DE99-33E7-2751-3A45597C88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F9892408-C707-58E8-CE35-B1C506B77F0F}"/>
              </a:ext>
            </a:extLst>
          </p:cNvPr>
          <p:cNvSpPr>
            <a:spLocks noGrp="1"/>
          </p:cNvSpPr>
          <p:nvPr>
            <p:ph type="dt" sz="half" idx="10"/>
          </p:nvPr>
        </p:nvSpPr>
        <p:spPr/>
        <p:txBody>
          <a:bodyPr/>
          <a:lstStyle/>
          <a:p>
            <a:fld id="{856A6FAC-9192-436B-870E-80DDE60983C7}" type="datetimeFigureOut">
              <a:rPr lang="es-CO" smtClean="0"/>
              <a:t>18/07/2024</a:t>
            </a:fld>
            <a:endParaRPr lang="es-CO"/>
          </a:p>
        </p:txBody>
      </p:sp>
      <p:sp>
        <p:nvSpPr>
          <p:cNvPr id="6" name="Marcador de pie de página 5">
            <a:extLst>
              <a:ext uri="{FF2B5EF4-FFF2-40B4-BE49-F238E27FC236}">
                <a16:creationId xmlns:a16="http://schemas.microsoft.com/office/drawing/2014/main" id="{A65293AC-92C2-E7E4-0ECB-1F609042D46A}"/>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5AB57530-0A48-7CB0-27F9-91E065538C46}"/>
              </a:ext>
            </a:extLst>
          </p:cNvPr>
          <p:cNvSpPr>
            <a:spLocks noGrp="1"/>
          </p:cNvSpPr>
          <p:nvPr>
            <p:ph type="sldNum" sz="quarter" idx="12"/>
          </p:nvPr>
        </p:nvSpPr>
        <p:spPr/>
        <p:txBody>
          <a:bodyPr/>
          <a:lstStyle/>
          <a:p>
            <a:fld id="{C74CBB0B-5D0C-43FE-9043-22172208F6F8}" type="slidenum">
              <a:rPr lang="es-CO" smtClean="0"/>
              <a:t>‹Nº›</a:t>
            </a:fld>
            <a:endParaRPr lang="es-CO"/>
          </a:p>
        </p:txBody>
      </p:sp>
    </p:spTree>
    <p:extLst>
      <p:ext uri="{BB962C8B-B14F-4D97-AF65-F5344CB8AC3E}">
        <p14:creationId xmlns:p14="http://schemas.microsoft.com/office/powerpoint/2010/main" val="37526661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505C3E2-E170-9268-25A1-AE60BCD4A181}"/>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6FDC4665-0C8C-E09A-7C93-4DB3CB0A64FB}"/>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3863F176-85B0-9D54-437B-996F56A1D5B9}"/>
              </a:ext>
            </a:extLst>
          </p:cNvPr>
          <p:cNvSpPr>
            <a:spLocks noGrp="1"/>
          </p:cNvSpPr>
          <p:nvPr>
            <p:ph type="dt" sz="half" idx="10"/>
          </p:nvPr>
        </p:nvSpPr>
        <p:spPr/>
        <p:txBody>
          <a:bodyPr/>
          <a:lstStyle/>
          <a:p>
            <a:fld id="{856A6FAC-9192-436B-870E-80DDE60983C7}" type="datetimeFigureOut">
              <a:rPr lang="es-CO" smtClean="0"/>
              <a:t>18/07/2024</a:t>
            </a:fld>
            <a:endParaRPr lang="es-CO"/>
          </a:p>
        </p:txBody>
      </p:sp>
      <p:sp>
        <p:nvSpPr>
          <p:cNvPr id="5" name="Marcador de pie de página 4">
            <a:extLst>
              <a:ext uri="{FF2B5EF4-FFF2-40B4-BE49-F238E27FC236}">
                <a16:creationId xmlns:a16="http://schemas.microsoft.com/office/drawing/2014/main" id="{AD9FF4C6-8C08-CBB4-3CE2-59E6FA53D104}"/>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0DD7E2D5-E6C7-D872-FB2D-BAF970486C9F}"/>
              </a:ext>
            </a:extLst>
          </p:cNvPr>
          <p:cNvSpPr>
            <a:spLocks noGrp="1"/>
          </p:cNvSpPr>
          <p:nvPr>
            <p:ph type="sldNum" sz="quarter" idx="12"/>
          </p:nvPr>
        </p:nvSpPr>
        <p:spPr/>
        <p:txBody>
          <a:bodyPr/>
          <a:lstStyle/>
          <a:p>
            <a:fld id="{C74CBB0B-5D0C-43FE-9043-22172208F6F8}" type="slidenum">
              <a:rPr lang="es-CO" smtClean="0"/>
              <a:t>‹Nº›</a:t>
            </a:fld>
            <a:endParaRPr lang="es-CO"/>
          </a:p>
        </p:txBody>
      </p:sp>
    </p:spTree>
    <p:extLst>
      <p:ext uri="{BB962C8B-B14F-4D97-AF65-F5344CB8AC3E}">
        <p14:creationId xmlns:p14="http://schemas.microsoft.com/office/powerpoint/2010/main" val="25280545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2BAB6635-A1FA-05FB-BAB0-2B865D5253CF}"/>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86005000-C67B-39FC-C963-1BE222E2F73B}"/>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7277B06B-FF69-1B1F-5058-EED75F49A9FE}"/>
              </a:ext>
            </a:extLst>
          </p:cNvPr>
          <p:cNvSpPr>
            <a:spLocks noGrp="1"/>
          </p:cNvSpPr>
          <p:nvPr>
            <p:ph type="dt" sz="half" idx="10"/>
          </p:nvPr>
        </p:nvSpPr>
        <p:spPr/>
        <p:txBody>
          <a:bodyPr/>
          <a:lstStyle/>
          <a:p>
            <a:fld id="{856A6FAC-9192-436B-870E-80DDE60983C7}" type="datetimeFigureOut">
              <a:rPr lang="es-CO" smtClean="0"/>
              <a:t>18/07/2024</a:t>
            </a:fld>
            <a:endParaRPr lang="es-CO"/>
          </a:p>
        </p:txBody>
      </p:sp>
      <p:sp>
        <p:nvSpPr>
          <p:cNvPr id="5" name="Marcador de pie de página 4">
            <a:extLst>
              <a:ext uri="{FF2B5EF4-FFF2-40B4-BE49-F238E27FC236}">
                <a16:creationId xmlns:a16="http://schemas.microsoft.com/office/drawing/2014/main" id="{9A1E3432-7CD9-B690-69AF-9AB3EC20FD42}"/>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40FBBF71-D1BB-B37A-0A5C-4B7A1432A52A}"/>
              </a:ext>
            </a:extLst>
          </p:cNvPr>
          <p:cNvSpPr>
            <a:spLocks noGrp="1"/>
          </p:cNvSpPr>
          <p:nvPr>
            <p:ph type="sldNum" sz="quarter" idx="12"/>
          </p:nvPr>
        </p:nvSpPr>
        <p:spPr/>
        <p:txBody>
          <a:bodyPr/>
          <a:lstStyle/>
          <a:p>
            <a:fld id="{C74CBB0B-5D0C-43FE-9043-22172208F6F8}" type="slidenum">
              <a:rPr lang="es-CO" smtClean="0"/>
              <a:t>‹Nº›</a:t>
            </a:fld>
            <a:endParaRPr lang="es-CO"/>
          </a:p>
        </p:txBody>
      </p:sp>
    </p:spTree>
    <p:extLst>
      <p:ext uri="{BB962C8B-B14F-4D97-AF65-F5344CB8AC3E}">
        <p14:creationId xmlns:p14="http://schemas.microsoft.com/office/powerpoint/2010/main" val="19822654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Diseño personalizado">
    <p:spTree>
      <p:nvGrpSpPr>
        <p:cNvPr id="1" name=""/>
        <p:cNvGrpSpPr/>
        <p:nvPr/>
      </p:nvGrpSpPr>
      <p:grpSpPr>
        <a:xfrm>
          <a:off x="0" y="0"/>
          <a:ext cx="0" cy="0"/>
          <a:chOff x="0" y="0"/>
          <a:chExt cx="0" cy="0"/>
        </a:xfrm>
      </p:grpSpPr>
      <p:sp>
        <p:nvSpPr>
          <p:cNvPr id="3" name="Marcador de fecha 2">
            <a:extLst>
              <a:ext uri="{FF2B5EF4-FFF2-40B4-BE49-F238E27FC236}">
                <a16:creationId xmlns:a16="http://schemas.microsoft.com/office/drawing/2014/main" id="{6AD64394-963E-D625-32AA-BDFC76B6E81B}"/>
              </a:ext>
            </a:extLst>
          </p:cNvPr>
          <p:cNvSpPr>
            <a:spLocks noGrp="1"/>
          </p:cNvSpPr>
          <p:nvPr>
            <p:ph type="dt" sz="half" idx="10"/>
          </p:nvPr>
        </p:nvSpPr>
        <p:spPr/>
        <p:txBody>
          <a:bodyPr/>
          <a:lstStyle/>
          <a:p>
            <a:fld id="{856A6FAC-9192-436B-870E-80DDE60983C7}" type="datetimeFigureOut">
              <a:rPr lang="es-CO" smtClean="0"/>
              <a:t>18/07/2024</a:t>
            </a:fld>
            <a:endParaRPr lang="es-CO"/>
          </a:p>
        </p:txBody>
      </p:sp>
      <p:sp>
        <p:nvSpPr>
          <p:cNvPr id="4" name="Marcador de pie de página 3">
            <a:extLst>
              <a:ext uri="{FF2B5EF4-FFF2-40B4-BE49-F238E27FC236}">
                <a16:creationId xmlns:a16="http://schemas.microsoft.com/office/drawing/2014/main" id="{C0F68054-34D7-9279-DFD5-715512BF4F92}"/>
              </a:ext>
            </a:extLst>
          </p:cNvPr>
          <p:cNvSpPr>
            <a:spLocks noGrp="1"/>
          </p:cNvSpPr>
          <p:nvPr>
            <p:ph type="ftr" sz="quarter" idx="11"/>
          </p:nvPr>
        </p:nvSpPr>
        <p:spPr/>
        <p:txBody>
          <a:bodyPr/>
          <a:lstStyle/>
          <a:p>
            <a:endParaRPr lang="es-CO"/>
          </a:p>
        </p:txBody>
      </p:sp>
      <p:sp>
        <p:nvSpPr>
          <p:cNvPr id="5" name="Marcador de número de diapositiva 4">
            <a:extLst>
              <a:ext uri="{FF2B5EF4-FFF2-40B4-BE49-F238E27FC236}">
                <a16:creationId xmlns:a16="http://schemas.microsoft.com/office/drawing/2014/main" id="{4916C35A-4761-CBE9-49AD-2C3A4928C1E2}"/>
              </a:ext>
            </a:extLst>
          </p:cNvPr>
          <p:cNvSpPr>
            <a:spLocks noGrp="1"/>
          </p:cNvSpPr>
          <p:nvPr>
            <p:ph type="sldNum" sz="quarter" idx="12"/>
          </p:nvPr>
        </p:nvSpPr>
        <p:spPr/>
        <p:txBody>
          <a:bodyPr/>
          <a:lstStyle/>
          <a:p>
            <a:fld id="{C74CBB0B-5D0C-43FE-9043-22172208F6F8}" type="slidenum">
              <a:rPr lang="es-CO" smtClean="0"/>
              <a:t>‹Nº›</a:t>
            </a:fld>
            <a:endParaRPr lang="es-CO"/>
          </a:p>
        </p:txBody>
      </p:sp>
      <p:pic>
        <p:nvPicPr>
          <p:cNvPr id="6" name="Imagen 5">
            <a:extLst>
              <a:ext uri="{FF2B5EF4-FFF2-40B4-BE49-F238E27FC236}">
                <a16:creationId xmlns:a16="http://schemas.microsoft.com/office/drawing/2014/main" id="{D7E963CE-F0D2-73BA-26B3-23AD0EB0B68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103456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1_Diapositiva de título">
    <p:spTree>
      <p:nvGrpSpPr>
        <p:cNvPr id="1" name=""/>
        <p:cNvGrpSpPr/>
        <p:nvPr/>
      </p:nvGrpSpPr>
      <p:grpSpPr>
        <a:xfrm>
          <a:off x="0" y="0"/>
          <a:ext cx="0" cy="0"/>
          <a:chOff x="0" y="0"/>
          <a:chExt cx="0" cy="0"/>
        </a:xfrm>
      </p:grpSpPr>
      <p:pic>
        <p:nvPicPr>
          <p:cNvPr id="10" name="Imagen 9">
            <a:extLst>
              <a:ext uri="{FF2B5EF4-FFF2-40B4-BE49-F238E27FC236}">
                <a16:creationId xmlns:a16="http://schemas.microsoft.com/office/drawing/2014/main" id="{83B580AE-4BC6-3DFE-A001-79EAA85C587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ítulo 1">
            <a:extLst>
              <a:ext uri="{FF2B5EF4-FFF2-40B4-BE49-F238E27FC236}">
                <a16:creationId xmlns:a16="http://schemas.microsoft.com/office/drawing/2014/main" id="{62C092A5-DE25-767F-031F-CE0639AC53CE}"/>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O"/>
          </a:p>
        </p:txBody>
      </p:sp>
      <p:sp>
        <p:nvSpPr>
          <p:cNvPr id="3" name="Subtítulo 2">
            <a:extLst>
              <a:ext uri="{FF2B5EF4-FFF2-40B4-BE49-F238E27FC236}">
                <a16:creationId xmlns:a16="http://schemas.microsoft.com/office/drawing/2014/main" id="{61259010-DBE2-D34D-D879-AC7A1D28336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O"/>
          </a:p>
        </p:txBody>
      </p:sp>
      <p:sp>
        <p:nvSpPr>
          <p:cNvPr id="4" name="Marcador de fecha 3">
            <a:extLst>
              <a:ext uri="{FF2B5EF4-FFF2-40B4-BE49-F238E27FC236}">
                <a16:creationId xmlns:a16="http://schemas.microsoft.com/office/drawing/2014/main" id="{528C31B2-286A-C9C4-E01D-E40D72576A79}"/>
              </a:ext>
            </a:extLst>
          </p:cNvPr>
          <p:cNvSpPr>
            <a:spLocks noGrp="1"/>
          </p:cNvSpPr>
          <p:nvPr>
            <p:ph type="dt" sz="half" idx="10"/>
          </p:nvPr>
        </p:nvSpPr>
        <p:spPr/>
        <p:txBody>
          <a:bodyPr/>
          <a:lstStyle/>
          <a:p>
            <a:fld id="{856A6FAC-9192-436B-870E-80DDE60983C7}" type="datetimeFigureOut">
              <a:rPr lang="es-CO" smtClean="0"/>
              <a:t>18/07/2024</a:t>
            </a:fld>
            <a:endParaRPr lang="es-CO"/>
          </a:p>
        </p:txBody>
      </p:sp>
      <p:sp>
        <p:nvSpPr>
          <p:cNvPr id="5" name="Marcador de pie de página 4">
            <a:extLst>
              <a:ext uri="{FF2B5EF4-FFF2-40B4-BE49-F238E27FC236}">
                <a16:creationId xmlns:a16="http://schemas.microsoft.com/office/drawing/2014/main" id="{591D1DDB-6CC7-9360-8F7F-08FF87C5D7B4}"/>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DEC3D685-36E9-396E-8492-722E755FAF4F}"/>
              </a:ext>
            </a:extLst>
          </p:cNvPr>
          <p:cNvSpPr>
            <a:spLocks noGrp="1"/>
          </p:cNvSpPr>
          <p:nvPr>
            <p:ph type="sldNum" sz="quarter" idx="12"/>
          </p:nvPr>
        </p:nvSpPr>
        <p:spPr/>
        <p:txBody>
          <a:bodyPr/>
          <a:lstStyle/>
          <a:p>
            <a:fld id="{C74CBB0B-5D0C-43FE-9043-22172208F6F8}" type="slidenum">
              <a:rPr lang="es-CO" smtClean="0"/>
              <a:t>‹Nº›</a:t>
            </a:fld>
            <a:endParaRPr lang="es-CO"/>
          </a:p>
        </p:txBody>
      </p:sp>
    </p:spTree>
    <p:extLst>
      <p:ext uri="{BB962C8B-B14F-4D97-AF65-F5344CB8AC3E}">
        <p14:creationId xmlns:p14="http://schemas.microsoft.com/office/powerpoint/2010/main" val="35722071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13D0CCB-4FFD-D76C-2516-7E388FCAB981}"/>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E1E21056-E582-22D1-6201-8C5FC793E53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77EB76F7-CED7-0277-AFCB-6886CB518DAF}"/>
              </a:ext>
            </a:extLst>
          </p:cNvPr>
          <p:cNvSpPr>
            <a:spLocks noGrp="1"/>
          </p:cNvSpPr>
          <p:nvPr>
            <p:ph type="dt" sz="half" idx="10"/>
          </p:nvPr>
        </p:nvSpPr>
        <p:spPr/>
        <p:txBody>
          <a:bodyPr/>
          <a:lstStyle/>
          <a:p>
            <a:fld id="{856A6FAC-9192-436B-870E-80DDE60983C7}" type="datetimeFigureOut">
              <a:rPr lang="es-CO" smtClean="0"/>
              <a:t>18/07/2024</a:t>
            </a:fld>
            <a:endParaRPr lang="es-CO"/>
          </a:p>
        </p:txBody>
      </p:sp>
      <p:sp>
        <p:nvSpPr>
          <p:cNvPr id="5" name="Marcador de pie de página 4">
            <a:extLst>
              <a:ext uri="{FF2B5EF4-FFF2-40B4-BE49-F238E27FC236}">
                <a16:creationId xmlns:a16="http://schemas.microsoft.com/office/drawing/2014/main" id="{A4C8B0CA-24C5-6F63-CBFA-9062B6F26213}"/>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053FA383-2ECC-136F-2454-358FD4FC2159}"/>
              </a:ext>
            </a:extLst>
          </p:cNvPr>
          <p:cNvSpPr>
            <a:spLocks noGrp="1"/>
          </p:cNvSpPr>
          <p:nvPr>
            <p:ph type="sldNum" sz="quarter" idx="12"/>
          </p:nvPr>
        </p:nvSpPr>
        <p:spPr/>
        <p:txBody>
          <a:bodyPr/>
          <a:lstStyle/>
          <a:p>
            <a:fld id="{C74CBB0B-5D0C-43FE-9043-22172208F6F8}" type="slidenum">
              <a:rPr lang="es-CO" smtClean="0"/>
              <a:t>‹Nº›</a:t>
            </a:fld>
            <a:endParaRPr lang="es-CO"/>
          </a:p>
        </p:txBody>
      </p:sp>
      <p:pic>
        <p:nvPicPr>
          <p:cNvPr id="9" name="Imagen 8">
            <a:extLst>
              <a:ext uri="{FF2B5EF4-FFF2-40B4-BE49-F238E27FC236}">
                <a16:creationId xmlns:a16="http://schemas.microsoft.com/office/drawing/2014/main" id="{40BF04CD-C7CC-31F9-0F9D-EC8CC90C8F1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3652379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0A0128F-3548-EBBF-BD29-1EB1D245720C}"/>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2B611771-8F44-52FC-9741-53E17FE3733D}"/>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CA0D0EFA-890A-CDAE-F1B6-CDA7C84A4BFA}"/>
              </a:ext>
            </a:extLst>
          </p:cNvPr>
          <p:cNvSpPr>
            <a:spLocks noGrp="1"/>
          </p:cNvSpPr>
          <p:nvPr>
            <p:ph type="dt" sz="half" idx="10"/>
          </p:nvPr>
        </p:nvSpPr>
        <p:spPr/>
        <p:txBody>
          <a:bodyPr/>
          <a:lstStyle/>
          <a:p>
            <a:fld id="{856A6FAC-9192-436B-870E-80DDE60983C7}" type="datetimeFigureOut">
              <a:rPr lang="es-CO" smtClean="0"/>
              <a:t>18/07/2024</a:t>
            </a:fld>
            <a:endParaRPr lang="es-CO"/>
          </a:p>
        </p:txBody>
      </p:sp>
      <p:sp>
        <p:nvSpPr>
          <p:cNvPr id="5" name="Marcador de pie de página 4">
            <a:extLst>
              <a:ext uri="{FF2B5EF4-FFF2-40B4-BE49-F238E27FC236}">
                <a16:creationId xmlns:a16="http://schemas.microsoft.com/office/drawing/2014/main" id="{9903C958-22C5-59D4-D584-C88407A5F5A3}"/>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D0441F80-8960-189A-2E8E-15505E6A0F98}"/>
              </a:ext>
            </a:extLst>
          </p:cNvPr>
          <p:cNvSpPr>
            <a:spLocks noGrp="1"/>
          </p:cNvSpPr>
          <p:nvPr>
            <p:ph type="sldNum" sz="quarter" idx="12"/>
          </p:nvPr>
        </p:nvSpPr>
        <p:spPr/>
        <p:txBody>
          <a:bodyPr/>
          <a:lstStyle/>
          <a:p>
            <a:fld id="{C74CBB0B-5D0C-43FE-9043-22172208F6F8}" type="slidenum">
              <a:rPr lang="es-CO" smtClean="0"/>
              <a:t>‹Nº›</a:t>
            </a:fld>
            <a:endParaRPr lang="es-CO"/>
          </a:p>
        </p:txBody>
      </p:sp>
      <p:pic>
        <p:nvPicPr>
          <p:cNvPr id="15" name="Imagen 14">
            <a:extLst>
              <a:ext uri="{FF2B5EF4-FFF2-40B4-BE49-F238E27FC236}">
                <a16:creationId xmlns:a16="http://schemas.microsoft.com/office/drawing/2014/main" id="{3B05C927-FCF5-0132-3B83-3AA55DB686B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66" y="0"/>
            <a:ext cx="12191732" cy="6858148"/>
          </a:xfrm>
          <a:prstGeom prst="rect">
            <a:avLst/>
          </a:prstGeom>
        </p:spPr>
      </p:pic>
    </p:spTree>
    <p:extLst>
      <p:ext uri="{BB962C8B-B14F-4D97-AF65-F5344CB8AC3E}">
        <p14:creationId xmlns:p14="http://schemas.microsoft.com/office/powerpoint/2010/main" val="20469703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31F210-8371-C703-B82E-47C593C78A20}"/>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0B15A348-98B3-3879-5E17-CB0127E64850}"/>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contenido 3">
            <a:extLst>
              <a:ext uri="{FF2B5EF4-FFF2-40B4-BE49-F238E27FC236}">
                <a16:creationId xmlns:a16="http://schemas.microsoft.com/office/drawing/2014/main" id="{88F33D3A-1132-9B1A-B962-CD60ABDB6F59}"/>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fecha 4">
            <a:extLst>
              <a:ext uri="{FF2B5EF4-FFF2-40B4-BE49-F238E27FC236}">
                <a16:creationId xmlns:a16="http://schemas.microsoft.com/office/drawing/2014/main" id="{81E0D49E-7178-69A3-8F58-4D4C48A6CEFA}"/>
              </a:ext>
            </a:extLst>
          </p:cNvPr>
          <p:cNvSpPr>
            <a:spLocks noGrp="1"/>
          </p:cNvSpPr>
          <p:nvPr>
            <p:ph type="dt" sz="half" idx="10"/>
          </p:nvPr>
        </p:nvSpPr>
        <p:spPr/>
        <p:txBody>
          <a:bodyPr/>
          <a:lstStyle/>
          <a:p>
            <a:fld id="{856A6FAC-9192-436B-870E-80DDE60983C7}" type="datetimeFigureOut">
              <a:rPr lang="es-CO" smtClean="0"/>
              <a:t>18/07/2024</a:t>
            </a:fld>
            <a:endParaRPr lang="es-CO"/>
          </a:p>
        </p:txBody>
      </p:sp>
      <p:sp>
        <p:nvSpPr>
          <p:cNvPr id="6" name="Marcador de pie de página 5">
            <a:extLst>
              <a:ext uri="{FF2B5EF4-FFF2-40B4-BE49-F238E27FC236}">
                <a16:creationId xmlns:a16="http://schemas.microsoft.com/office/drawing/2014/main" id="{2F5CC090-A935-39EC-1352-2703D7774C23}"/>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F9F37035-180E-0152-1228-EECA44274B02}"/>
              </a:ext>
            </a:extLst>
          </p:cNvPr>
          <p:cNvSpPr>
            <a:spLocks noGrp="1"/>
          </p:cNvSpPr>
          <p:nvPr>
            <p:ph type="sldNum" sz="quarter" idx="12"/>
          </p:nvPr>
        </p:nvSpPr>
        <p:spPr/>
        <p:txBody>
          <a:bodyPr/>
          <a:lstStyle/>
          <a:p>
            <a:fld id="{C74CBB0B-5D0C-43FE-9043-22172208F6F8}" type="slidenum">
              <a:rPr lang="es-CO" smtClean="0"/>
              <a:t>‹Nº›</a:t>
            </a:fld>
            <a:endParaRPr lang="es-CO"/>
          </a:p>
        </p:txBody>
      </p:sp>
    </p:spTree>
    <p:extLst>
      <p:ext uri="{BB962C8B-B14F-4D97-AF65-F5344CB8AC3E}">
        <p14:creationId xmlns:p14="http://schemas.microsoft.com/office/powerpoint/2010/main" val="9266938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ECAB338-F339-66BE-83C6-7A3F6FECC920}"/>
              </a:ext>
            </a:extLst>
          </p:cNvPr>
          <p:cNvSpPr>
            <a:spLocks noGrp="1"/>
          </p:cNvSpPr>
          <p:nvPr>
            <p:ph type="title"/>
          </p:nvPr>
        </p:nvSpPr>
        <p:spPr>
          <a:xfrm>
            <a:off x="839788" y="365125"/>
            <a:ext cx="10515600" cy="1325563"/>
          </a:xfrm>
        </p:spPr>
        <p:txBody>
          <a:bodyPr/>
          <a:lstStyle/>
          <a:p>
            <a:r>
              <a:rPr lang="es-ES" dirty="0"/>
              <a:t>Haga clic para modificar el estilo de título del patrón</a:t>
            </a:r>
            <a:endParaRPr lang="es-CO" dirty="0"/>
          </a:p>
        </p:txBody>
      </p:sp>
      <p:sp>
        <p:nvSpPr>
          <p:cNvPr id="3" name="Marcador de texto 2">
            <a:extLst>
              <a:ext uri="{FF2B5EF4-FFF2-40B4-BE49-F238E27FC236}">
                <a16:creationId xmlns:a16="http://schemas.microsoft.com/office/drawing/2014/main" id="{69935FC1-EFEA-9E70-C955-E0F46AFA991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a:t>Haga clic para modificar los estilos de texto del patrón</a:t>
            </a:r>
          </a:p>
        </p:txBody>
      </p:sp>
      <p:sp>
        <p:nvSpPr>
          <p:cNvPr id="4" name="Marcador de contenido 3">
            <a:extLst>
              <a:ext uri="{FF2B5EF4-FFF2-40B4-BE49-F238E27FC236}">
                <a16:creationId xmlns:a16="http://schemas.microsoft.com/office/drawing/2014/main" id="{B52A0A90-FD8F-D098-9E3C-8B3903C7EAD4}"/>
              </a:ext>
            </a:extLst>
          </p:cNvPr>
          <p:cNvSpPr>
            <a:spLocks noGrp="1"/>
          </p:cNvSpPr>
          <p:nvPr>
            <p:ph sz="half" idx="2"/>
          </p:nvPr>
        </p:nvSpPr>
        <p:spPr>
          <a:xfrm>
            <a:off x="839788" y="2505075"/>
            <a:ext cx="5157787" cy="3684588"/>
          </a:xfrm>
        </p:spPr>
        <p:txBody>
          <a:body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s-CO" dirty="0"/>
          </a:p>
        </p:txBody>
      </p:sp>
      <p:sp>
        <p:nvSpPr>
          <p:cNvPr id="5" name="Marcador de texto 4">
            <a:extLst>
              <a:ext uri="{FF2B5EF4-FFF2-40B4-BE49-F238E27FC236}">
                <a16:creationId xmlns:a16="http://schemas.microsoft.com/office/drawing/2014/main" id="{A0F47486-611C-6371-6BFF-C8AADB90A80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25A5BFE2-9B56-F9FE-1317-1698B3D8A8E5}"/>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Marcador de fecha 6">
            <a:extLst>
              <a:ext uri="{FF2B5EF4-FFF2-40B4-BE49-F238E27FC236}">
                <a16:creationId xmlns:a16="http://schemas.microsoft.com/office/drawing/2014/main" id="{758251A3-C7BF-3DF9-1006-6349C94FA1F1}"/>
              </a:ext>
            </a:extLst>
          </p:cNvPr>
          <p:cNvSpPr>
            <a:spLocks noGrp="1"/>
          </p:cNvSpPr>
          <p:nvPr>
            <p:ph type="dt" sz="half" idx="10"/>
          </p:nvPr>
        </p:nvSpPr>
        <p:spPr/>
        <p:txBody>
          <a:bodyPr/>
          <a:lstStyle/>
          <a:p>
            <a:fld id="{856A6FAC-9192-436B-870E-80DDE60983C7}" type="datetimeFigureOut">
              <a:rPr lang="es-CO" smtClean="0"/>
              <a:t>18/07/2024</a:t>
            </a:fld>
            <a:endParaRPr lang="es-CO"/>
          </a:p>
        </p:txBody>
      </p:sp>
      <p:sp>
        <p:nvSpPr>
          <p:cNvPr id="8" name="Marcador de pie de página 7">
            <a:extLst>
              <a:ext uri="{FF2B5EF4-FFF2-40B4-BE49-F238E27FC236}">
                <a16:creationId xmlns:a16="http://schemas.microsoft.com/office/drawing/2014/main" id="{644687DF-C287-0B90-0384-AC46566F9DE1}"/>
              </a:ext>
            </a:extLst>
          </p:cNvPr>
          <p:cNvSpPr>
            <a:spLocks noGrp="1"/>
          </p:cNvSpPr>
          <p:nvPr>
            <p:ph type="ftr" sz="quarter" idx="11"/>
          </p:nvPr>
        </p:nvSpPr>
        <p:spPr/>
        <p:txBody>
          <a:bodyPr/>
          <a:lstStyle/>
          <a:p>
            <a:endParaRPr lang="es-CO"/>
          </a:p>
        </p:txBody>
      </p:sp>
      <p:sp>
        <p:nvSpPr>
          <p:cNvPr id="9" name="Marcador de número de diapositiva 8">
            <a:extLst>
              <a:ext uri="{FF2B5EF4-FFF2-40B4-BE49-F238E27FC236}">
                <a16:creationId xmlns:a16="http://schemas.microsoft.com/office/drawing/2014/main" id="{EB92D22D-0268-7F05-56E0-5963F89C291C}"/>
              </a:ext>
            </a:extLst>
          </p:cNvPr>
          <p:cNvSpPr>
            <a:spLocks noGrp="1"/>
          </p:cNvSpPr>
          <p:nvPr>
            <p:ph type="sldNum" sz="quarter" idx="12"/>
          </p:nvPr>
        </p:nvSpPr>
        <p:spPr/>
        <p:txBody>
          <a:bodyPr/>
          <a:lstStyle/>
          <a:p>
            <a:fld id="{C74CBB0B-5D0C-43FE-9043-22172208F6F8}" type="slidenum">
              <a:rPr lang="es-CO" smtClean="0"/>
              <a:t>‹Nº›</a:t>
            </a:fld>
            <a:endParaRPr lang="es-CO"/>
          </a:p>
        </p:txBody>
      </p:sp>
    </p:spTree>
    <p:extLst>
      <p:ext uri="{BB962C8B-B14F-4D97-AF65-F5344CB8AC3E}">
        <p14:creationId xmlns:p14="http://schemas.microsoft.com/office/powerpoint/2010/main" val="32573337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B5FE461-F01D-222B-4C7C-57D2AA8652C0}"/>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fecha 2">
            <a:extLst>
              <a:ext uri="{FF2B5EF4-FFF2-40B4-BE49-F238E27FC236}">
                <a16:creationId xmlns:a16="http://schemas.microsoft.com/office/drawing/2014/main" id="{5CFB908D-19D2-F83C-4039-D58C06ECA823}"/>
              </a:ext>
            </a:extLst>
          </p:cNvPr>
          <p:cNvSpPr>
            <a:spLocks noGrp="1"/>
          </p:cNvSpPr>
          <p:nvPr>
            <p:ph type="dt" sz="half" idx="10"/>
          </p:nvPr>
        </p:nvSpPr>
        <p:spPr/>
        <p:txBody>
          <a:bodyPr/>
          <a:lstStyle/>
          <a:p>
            <a:fld id="{856A6FAC-9192-436B-870E-80DDE60983C7}" type="datetimeFigureOut">
              <a:rPr lang="es-CO" smtClean="0"/>
              <a:t>18/07/2024</a:t>
            </a:fld>
            <a:endParaRPr lang="es-CO"/>
          </a:p>
        </p:txBody>
      </p:sp>
      <p:sp>
        <p:nvSpPr>
          <p:cNvPr id="4" name="Marcador de pie de página 3">
            <a:extLst>
              <a:ext uri="{FF2B5EF4-FFF2-40B4-BE49-F238E27FC236}">
                <a16:creationId xmlns:a16="http://schemas.microsoft.com/office/drawing/2014/main" id="{877D68EF-BFF2-A72E-07EE-5E72D7A4740D}"/>
              </a:ext>
            </a:extLst>
          </p:cNvPr>
          <p:cNvSpPr>
            <a:spLocks noGrp="1"/>
          </p:cNvSpPr>
          <p:nvPr>
            <p:ph type="ftr" sz="quarter" idx="11"/>
          </p:nvPr>
        </p:nvSpPr>
        <p:spPr/>
        <p:txBody>
          <a:bodyPr/>
          <a:lstStyle/>
          <a:p>
            <a:endParaRPr lang="es-CO"/>
          </a:p>
        </p:txBody>
      </p:sp>
      <p:sp>
        <p:nvSpPr>
          <p:cNvPr id="5" name="Marcador de número de diapositiva 4">
            <a:extLst>
              <a:ext uri="{FF2B5EF4-FFF2-40B4-BE49-F238E27FC236}">
                <a16:creationId xmlns:a16="http://schemas.microsoft.com/office/drawing/2014/main" id="{538FE25A-BF2A-CF99-7E87-C956434B72ED}"/>
              </a:ext>
            </a:extLst>
          </p:cNvPr>
          <p:cNvSpPr>
            <a:spLocks noGrp="1"/>
          </p:cNvSpPr>
          <p:nvPr>
            <p:ph type="sldNum" sz="quarter" idx="12"/>
          </p:nvPr>
        </p:nvSpPr>
        <p:spPr/>
        <p:txBody>
          <a:bodyPr/>
          <a:lstStyle/>
          <a:p>
            <a:fld id="{C74CBB0B-5D0C-43FE-9043-22172208F6F8}" type="slidenum">
              <a:rPr lang="es-CO" smtClean="0"/>
              <a:t>‹Nº›</a:t>
            </a:fld>
            <a:endParaRPr lang="es-CO"/>
          </a:p>
        </p:txBody>
      </p:sp>
    </p:spTree>
    <p:extLst>
      <p:ext uri="{BB962C8B-B14F-4D97-AF65-F5344CB8AC3E}">
        <p14:creationId xmlns:p14="http://schemas.microsoft.com/office/powerpoint/2010/main" val="1271424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DB9DC9B7-1E4F-7D26-4BD7-745061F4E257}"/>
              </a:ext>
            </a:extLst>
          </p:cNvPr>
          <p:cNvSpPr>
            <a:spLocks noGrp="1"/>
          </p:cNvSpPr>
          <p:nvPr>
            <p:ph type="dt" sz="half" idx="10"/>
          </p:nvPr>
        </p:nvSpPr>
        <p:spPr/>
        <p:txBody>
          <a:bodyPr/>
          <a:lstStyle/>
          <a:p>
            <a:fld id="{856A6FAC-9192-436B-870E-80DDE60983C7}" type="datetimeFigureOut">
              <a:rPr lang="es-CO" smtClean="0"/>
              <a:t>18/07/2024</a:t>
            </a:fld>
            <a:endParaRPr lang="es-CO"/>
          </a:p>
        </p:txBody>
      </p:sp>
      <p:sp>
        <p:nvSpPr>
          <p:cNvPr id="3" name="Marcador de pie de página 2">
            <a:extLst>
              <a:ext uri="{FF2B5EF4-FFF2-40B4-BE49-F238E27FC236}">
                <a16:creationId xmlns:a16="http://schemas.microsoft.com/office/drawing/2014/main" id="{9F5816B9-11D6-2A5A-0FD1-DB0FC94DB765}"/>
              </a:ext>
            </a:extLst>
          </p:cNvPr>
          <p:cNvSpPr>
            <a:spLocks noGrp="1"/>
          </p:cNvSpPr>
          <p:nvPr>
            <p:ph type="ftr" sz="quarter" idx="11"/>
          </p:nvPr>
        </p:nvSpPr>
        <p:spPr/>
        <p:txBody>
          <a:bodyPr/>
          <a:lstStyle/>
          <a:p>
            <a:endParaRPr lang="es-CO"/>
          </a:p>
        </p:txBody>
      </p:sp>
      <p:sp>
        <p:nvSpPr>
          <p:cNvPr id="4" name="Marcador de número de diapositiva 3">
            <a:extLst>
              <a:ext uri="{FF2B5EF4-FFF2-40B4-BE49-F238E27FC236}">
                <a16:creationId xmlns:a16="http://schemas.microsoft.com/office/drawing/2014/main" id="{D3A788D0-F4D3-2B6C-9239-17F58235B626}"/>
              </a:ext>
            </a:extLst>
          </p:cNvPr>
          <p:cNvSpPr>
            <a:spLocks noGrp="1"/>
          </p:cNvSpPr>
          <p:nvPr>
            <p:ph type="sldNum" sz="quarter" idx="12"/>
          </p:nvPr>
        </p:nvSpPr>
        <p:spPr/>
        <p:txBody>
          <a:bodyPr/>
          <a:lstStyle/>
          <a:p>
            <a:fld id="{C74CBB0B-5D0C-43FE-9043-22172208F6F8}" type="slidenum">
              <a:rPr lang="es-CO" smtClean="0"/>
              <a:t>‹Nº›</a:t>
            </a:fld>
            <a:endParaRPr lang="es-CO"/>
          </a:p>
        </p:txBody>
      </p:sp>
    </p:spTree>
    <p:extLst>
      <p:ext uri="{BB962C8B-B14F-4D97-AF65-F5344CB8AC3E}">
        <p14:creationId xmlns:p14="http://schemas.microsoft.com/office/powerpoint/2010/main" val="16627494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CF842174-351A-5C35-E775-1CDC59E1776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dirty="0"/>
              <a:t>Haga clic para modificar el estilo de título del patrón</a:t>
            </a:r>
            <a:endParaRPr lang="es-CO" dirty="0"/>
          </a:p>
        </p:txBody>
      </p:sp>
      <p:sp>
        <p:nvSpPr>
          <p:cNvPr id="3" name="Marcador de texto 2">
            <a:extLst>
              <a:ext uri="{FF2B5EF4-FFF2-40B4-BE49-F238E27FC236}">
                <a16:creationId xmlns:a16="http://schemas.microsoft.com/office/drawing/2014/main" id="{65D2E68F-9A0D-D89E-ED06-73EDB9E63B6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dirty="0"/>
              <a:t>Haga clic para modificar los estilos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s-CO" dirty="0"/>
          </a:p>
        </p:txBody>
      </p:sp>
      <p:sp>
        <p:nvSpPr>
          <p:cNvPr id="4" name="Marcador de fecha 3">
            <a:extLst>
              <a:ext uri="{FF2B5EF4-FFF2-40B4-BE49-F238E27FC236}">
                <a16:creationId xmlns:a16="http://schemas.microsoft.com/office/drawing/2014/main" id="{D0A95696-420C-C45E-6F3E-ED258E8D8B8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56A6FAC-9192-436B-870E-80DDE60983C7}" type="datetimeFigureOut">
              <a:rPr lang="es-CO" smtClean="0"/>
              <a:t>18/07/2024</a:t>
            </a:fld>
            <a:endParaRPr lang="es-CO"/>
          </a:p>
        </p:txBody>
      </p:sp>
      <p:sp>
        <p:nvSpPr>
          <p:cNvPr id="5" name="Marcador de pie de página 4">
            <a:extLst>
              <a:ext uri="{FF2B5EF4-FFF2-40B4-BE49-F238E27FC236}">
                <a16:creationId xmlns:a16="http://schemas.microsoft.com/office/drawing/2014/main" id="{4BEF4216-2A8E-0656-28FD-6CAD51853C5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a:extLst>
              <a:ext uri="{FF2B5EF4-FFF2-40B4-BE49-F238E27FC236}">
                <a16:creationId xmlns:a16="http://schemas.microsoft.com/office/drawing/2014/main" id="{26FEC2FF-6B1B-D345-F657-95FAADED47F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4CBB0B-5D0C-43FE-9043-22172208F6F8}" type="slidenum">
              <a:rPr lang="es-CO" smtClean="0"/>
              <a:t>‹Nº›</a:t>
            </a:fld>
            <a:endParaRPr lang="es-CO"/>
          </a:p>
        </p:txBody>
      </p:sp>
    </p:spTree>
    <p:extLst>
      <p:ext uri="{BB962C8B-B14F-4D97-AF65-F5344CB8AC3E}">
        <p14:creationId xmlns:p14="http://schemas.microsoft.com/office/powerpoint/2010/main" val="1326068950"/>
      </p:ext>
    </p:extLst>
  </p:cSld>
  <p:clrMap bg1="lt1" tx1="dk1" bg2="lt2" tx2="dk2" accent1="accent1" accent2="accent2" accent3="accent3" accent4="accent4" accent5="accent5" accent6="accent6" hlink="hlink" folHlink="folHlink"/>
  <p:sldLayoutIdLst>
    <p:sldLayoutId id="2147483649" r:id="rId1"/>
    <p:sldLayoutId id="2147483661" r:id="rId2"/>
    <p:sldLayoutId id="2147483660" r:id="rId3"/>
    <p:sldLayoutId id="2147483651" r:id="rId4"/>
    <p:sldLayoutId id="2147483650"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6.png"/><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ítulo 3">
            <a:extLst>
              <a:ext uri="{FF2B5EF4-FFF2-40B4-BE49-F238E27FC236}">
                <a16:creationId xmlns:a16="http://schemas.microsoft.com/office/drawing/2014/main" id="{5EB2003F-3F35-E9D1-F1B1-41E10AED5F7F}"/>
              </a:ext>
            </a:extLst>
          </p:cNvPr>
          <p:cNvSpPr txBox="1">
            <a:spLocks/>
          </p:cNvSpPr>
          <p:nvPr/>
        </p:nvSpPr>
        <p:spPr>
          <a:xfrm>
            <a:off x="8177580" y="4325835"/>
            <a:ext cx="4232134" cy="812222"/>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CO" sz="2000" dirty="0">
                <a:solidFill>
                  <a:schemeClr val="accent4">
                    <a:lumMod val="75000"/>
                  </a:schemeClr>
                </a:solidFill>
              </a:rPr>
              <a:t>COMITÉ INSTITUCIONAL DE GESTIÓN Y DESEMPEÑO</a:t>
            </a:r>
          </a:p>
          <a:p>
            <a:pPr algn="ctr"/>
            <a:endParaRPr lang="es-CO" sz="1800" dirty="0">
              <a:solidFill>
                <a:schemeClr val="accent4">
                  <a:lumMod val="75000"/>
                </a:schemeClr>
              </a:solidFill>
            </a:endParaRPr>
          </a:p>
          <a:p>
            <a:pPr algn="ctr"/>
            <a:r>
              <a:rPr lang="es-CO" sz="1400" dirty="0">
                <a:solidFill>
                  <a:schemeClr val="accent4">
                    <a:lumMod val="75000"/>
                  </a:schemeClr>
                </a:solidFill>
                <a:latin typeface="Calibri" panose="020F0502020204030204" pitchFamily="34" charset="0"/>
                <a:cs typeface="Calibri" panose="020F0502020204030204" pitchFamily="34" charset="0"/>
              </a:rPr>
              <a:t>Sesión Ordinaria – 23 de Noviembre de 2023</a:t>
            </a:r>
          </a:p>
          <a:p>
            <a:pPr algn="ctr"/>
            <a:endParaRPr lang="es-CO" sz="1800" dirty="0"/>
          </a:p>
        </p:txBody>
      </p:sp>
    </p:spTree>
    <p:extLst>
      <p:ext uri="{BB962C8B-B14F-4D97-AF65-F5344CB8AC3E}">
        <p14:creationId xmlns:p14="http://schemas.microsoft.com/office/powerpoint/2010/main" val="32780961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3ED4369D-6414-318E-76F7-57BE0461DE33}"/>
              </a:ext>
            </a:extLst>
          </p:cNvPr>
          <p:cNvSpPr>
            <a:spLocks noGrp="1"/>
          </p:cNvSpPr>
          <p:nvPr>
            <p:ph type="ctrTitle"/>
          </p:nvPr>
        </p:nvSpPr>
        <p:spPr>
          <a:xfrm>
            <a:off x="234892" y="1652631"/>
            <a:ext cx="8221211" cy="2149466"/>
          </a:xfrm>
        </p:spPr>
        <p:txBody>
          <a:bodyPr>
            <a:normAutofit/>
          </a:bodyPr>
          <a:lstStyle/>
          <a:p>
            <a:pPr algn="ctr"/>
            <a:r>
              <a:rPr lang="es-CO" sz="3200" b="1" dirty="0">
                <a:solidFill>
                  <a:schemeClr val="bg1"/>
                </a:solidFill>
                <a:effectLst/>
                <a:latin typeface="Calibri" panose="020F0502020204030204" pitchFamily="34" charset="0"/>
                <a:ea typeface="Times New Roman" panose="02020603050405020304" pitchFamily="18" charset="0"/>
                <a:cs typeface="Calibri" panose="020F0502020204030204" pitchFamily="34" charset="0"/>
              </a:rPr>
              <a:t>POLÍTICA DE PREVENCIÓN DEL DAÑO ANTIJURÍDICO VIGENCIAS 2024 -2025</a:t>
            </a:r>
            <a:endParaRPr lang="es-ES" sz="3200" dirty="0">
              <a:solidFill>
                <a:schemeClr val="bg1"/>
              </a:solidFill>
            </a:endParaRPr>
          </a:p>
        </p:txBody>
      </p:sp>
    </p:spTree>
    <p:extLst>
      <p:ext uri="{BB962C8B-B14F-4D97-AF65-F5344CB8AC3E}">
        <p14:creationId xmlns:p14="http://schemas.microsoft.com/office/powerpoint/2010/main" val="14829759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963E9FF8-726C-C90D-F2BB-C32B8EBE4472}"/>
              </a:ext>
            </a:extLst>
          </p:cNvPr>
          <p:cNvSpPr txBox="1"/>
          <p:nvPr/>
        </p:nvSpPr>
        <p:spPr>
          <a:xfrm>
            <a:off x="5437004" y="6639446"/>
            <a:ext cx="1317990" cy="261610"/>
          </a:xfrm>
          <a:prstGeom prst="rect">
            <a:avLst/>
          </a:prstGeom>
          <a:noFill/>
        </p:spPr>
        <p:txBody>
          <a:bodyPr wrap="none" rtlCol="0">
            <a:spAutoFit/>
          </a:bodyPr>
          <a:lstStyle/>
          <a:p>
            <a:pPr algn="ctr"/>
            <a:r>
              <a:rPr lang="es-CO" sz="1100" b="1" dirty="0">
                <a:solidFill>
                  <a:schemeClr val="bg1"/>
                </a:solidFill>
                <a:latin typeface="Helvetica" pitchFamily="2" charset="0"/>
              </a:rPr>
              <a:t>www.cisa.gov.co</a:t>
            </a:r>
          </a:p>
        </p:txBody>
      </p:sp>
      <p:sp>
        <p:nvSpPr>
          <p:cNvPr id="6" name="CuadroTexto 5">
            <a:extLst>
              <a:ext uri="{FF2B5EF4-FFF2-40B4-BE49-F238E27FC236}">
                <a16:creationId xmlns:a16="http://schemas.microsoft.com/office/drawing/2014/main" id="{570DED93-7978-CDF2-12DC-2AD433DC771D}"/>
              </a:ext>
            </a:extLst>
          </p:cNvPr>
          <p:cNvSpPr txBox="1"/>
          <p:nvPr/>
        </p:nvSpPr>
        <p:spPr>
          <a:xfrm>
            <a:off x="667731" y="294119"/>
            <a:ext cx="10707756" cy="338554"/>
          </a:xfrm>
          <a:prstGeom prst="rect">
            <a:avLst/>
          </a:prstGeom>
          <a:noFill/>
        </p:spPr>
        <p:txBody>
          <a:bodyPr wrap="square">
            <a:spAutoFit/>
          </a:bodyPr>
          <a:lstStyle/>
          <a:p>
            <a:pPr algn="ctr"/>
            <a:r>
              <a:rPr lang="es-CO" sz="1600" b="1" dirty="0">
                <a:effectLst/>
                <a:latin typeface="Calibri" panose="020F0502020204030204" pitchFamily="34" charset="0"/>
                <a:ea typeface="Times New Roman" panose="02020603050405020304" pitchFamily="18" charset="0"/>
                <a:cs typeface="Calibri" panose="020F0502020204030204" pitchFamily="34" charset="0"/>
              </a:rPr>
              <a:t>POLÍTICA DE PREVENCIÓN DEL DAÑO ANTIJURÍDICO VIGENCIAS 2024.2025</a:t>
            </a:r>
            <a:endParaRPr lang="es-ES" sz="1600" dirty="0"/>
          </a:p>
        </p:txBody>
      </p:sp>
      <p:pic>
        <p:nvPicPr>
          <p:cNvPr id="3" name="Imagen 2">
            <a:extLst>
              <a:ext uri="{FF2B5EF4-FFF2-40B4-BE49-F238E27FC236}">
                <a16:creationId xmlns:a16="http://schemas.microsoft.com/office/drawing/2014/main" id="{20628423-AD30-F42E-D0C6-C6D6C6CEF93A}"/>
              </a:ext>
            </a:extLst>
          </p:cNvPr>
          <p:cNvPicPr>
            <a:picLocks noChangeAspect="1"/>
          </p:cNvPicPr>
          <p:nvPr/>
        </p:nvPicPr>
        <p:blipFill rotWithShape="1">
          <a:blip r:embed="rId2"/>
          <a:srcRect t="6902" b="5017"/>
          <a:stretch/>
        </p:blipFill>
        <p:spPr>
          <a:xfrm>
            <a:off x="3085734" y="686830"/>
            <a:ext cx="5489488" cy="1265326"/>
          </a:xfrm>
          <a:prstGeom prst="rect">
            <a:avLst/>
          </a:prstGeom>
        </p:spPr>
      </p:pic>
      <p:graphicFrame>
        <p:nvGraphicFramePr>
          <p:cNvPr id="2" name="Diagrama 1">
            <a:extLst>
              <a:ext uri="{FF2B5EF4-FFF2-40B4-BE49-F238E27FC236}">
                <a16:creationId xmlns:a16="http://schemas.microsoft.com/office/drawing/2014/main" id="{EE032B21-B79B-2DB6-FF33-6AEFD7A0269E}"/>
              </a:ext>
            </a:extLst>
          </p:cNvPr>
          <p:cNvGraphicFramePr/>
          <p:nvPr/>
        </p:nvGraphicFramePr>
        <p:xfrm>
          <a:off x="1136980" y="2543894"/>
          <a:ext cx="9393333" cy="317817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CuadroTexto 4">
            <a:extLst>
              <a:ext uri="{FF2B5EF4-FFF2-40B4-BE49-F238E27FC236}">
                <a16:creationId xmlns:a16="http://schemas.microsoft.com/office/drawing/2014/main" id="{643E845D-7F42-9A8D-40B2-AB8AE4C3F27B}"/>
              </a:ext>
            </a:extLst>
          </p:cNvPr>
          <p:cNvSpPr txBox="1"/>
          <p:nvPr/>
        </p:nvSpPr>
        <p:spPr>
          <a:xfrm>
            <a:off x="4656841" y="2677212"/>
            <a:ext cx="2309749" cy="2677656"/>
          </a:xfrm>
          <a:prstGeom prst="rect">
            <a:avLst/>
          </a:prstGeom>
          <a:noFill/>
        </p:spPr>
        <p:txBody>
          <a:bodyPr wrap="square" rtlCol="0">
            <a:spAutoFit/>
          </a:bodyPr>
          <a:lstStyle/>
          <a:p>
            <a:pPr marL="171450" lvl="0" indent="-171450" algn="just">
              <a:buFont typeface="Arial" panose="020B0604020202020204" pitchFamily="34" charset="0"/>
              <a:buChar char="•"/>
            </a:pPr>
            <a:r>
              <a:rPr lang="es-CO" sz="1200" dirty="0">
                <a:solidFill>
                  <a:prstClr val="black">
                    <a:hueOff val="0"/>
                    <a:satOff val="0"/>
                    <a:lumOff val="0"/>
                    <a:alphaOff val="0"/>
                  </a:prstClr>
                </a:solidFill>
                <a:latin typeface="Calibri" panose="020F0502020204030204" pitchFamily="34" charset="0"/>
                <a:cs typeface="Calibri" panose="020F0502020204030204" pitchFamily="34" charset="0"/>
              </a:rPr>
              <a:t>Todas las entidades del orden nacional deberán formular su política de prevención de daño antijurídico.</a:t>
            </a:r>
          </a:p>
          <a:p>
            <a:pPr lvl="0" algn="just"/>
            <a:endParaRPr lang="es-CO" sz="1200" dirty="0">
              <a:solidFill>
                <a:prstClr val="black">
                  <a:hueOff val="0"/>
                  <a:satOff val="0"/>
                  <a:lumOff val="0"/>
                  <a:alphaOff val="0"/>
                </a:prstClr>
              </a:solidFill>
              <a:latin typeface="Calibri" panose="020F0502020204030204" pitchFamily="34" charset="0"/>
              <a:cs typeface="Calibri" panose="020F0502020204030204" pitchFamily="34" charset="0"/>
            </a:endParaRPr>
          </a:p>
          <a:p>
            <a:pPr marL="171450" lvl="0" indent="-171450" algn="just">
              <a:buFont typeface="Arial" panose="020B0604020202020204" pitchFamily="34" charset="0"/>
              <a:buChar char="•"/>
            </a:pPr>
            <a:r>
              <a:rPr lang="es-CO" sz="1200" dirty="0">
                <a:solidFill>
                  <a:prstClr val="black">
                    <a:hueOff val="0"/>
                    <a:satOff val="0"/>
                    <a:lumOff val="0"/>
                    <a:alphaOff val="0"/>
                  </a:prstClr>
                </a:solidFill>
                <a:latin typeface="Calibri" panose="020F0502020204030204" pitchFamily="34" charset="0"/>
                <a:cs typeface="Calibri" panose="020F0502020204030204" pitchFamily="34" charset="0"/>
              </a:rPr>
              <a:t>La</a:t>
            </a:r>
            <a:r>
              <a:rPr lang="es-CO" sz="1200" b="1" dirty="0">
                <a:solidFill>
                  <a:prstClr val="black">
                    <a:hueOff val="0"/>
                    <a:satOff val="0"/>
                    <a:lumOff val="0"/>
                    <a:alphaOff val="0"/>
                  </a:prstClr>
                </a:solidFill>
                <a:latin typeface="Calibri" panose="020F0502020204030204" pitchFamily="34" charset="0"/>
                <a:cs typeface="Calibri" panose="020F0502020204030204" pitchFamily="34" charset="0"/>
              </a:rPr>
              <a:t> formulación </a:t>
            </a:r>
            <a:r>
              <a:rPr lang="es-CO" sz="1200" dirty="0">
                <a:solidFill>
                  <a:prstClr val="black">
                    <a:hueOff val="0"/>
                    <a:satOff val="0"/>
                    <a:lumOff val="0"/>
                    <a:alphaOff val="0"/>
                  </a:prstClr>
                </a:solidFill>
                <a:latin typeface="Calibri" panose="020F0502020204030204" pitchFamily="34" charset="0"/>
                <a:cs typeface="Calibri" panose="020F0502020204030204" pitchFamily="34" charset="0"/>
              </a:rPr>
              <a:t>de la política estará a cargo de la secretaria técnica del comité de conciliación.</a:t>
            </a:r>
          </a:p>
          <a:p>
            <a:pPr marL="171450" lvl="0" indent="-171450" algn="just">
              <a:buFont typeface="Arial" panose="020B0604020202020204" pitchFamily="34" charset="0"/>
              <a:buChar char="•"/>
            </a:pPr>
            <a:endParaRPr lang="es-CO" sz="1200" dirty="0">
              <a:latin typeface="Calibri" panose="020F0502020204030204" pitchFamily="34" charset="0"/>
              <a:cs typeface="Calibri" panose="020F0502020204030204" pitchFamily="34" charset="0"/>
            </a:endParaRPr>
          </a:p>
          <a:p>
            <a:pPr marL="171450" indent="-171450" algn="just">
              <a:buFont typeface="Arial" panose="020B0604020202020204" pitchFamily="34" charset="0"/>
              <a:buChar char="•"/>
            </a:pPr>
            <a:r>
              <a:rPr lang="es-CO" sz="1200" dirty="0">
                <a:latin typeface="Calibri" panose="020F0502020204030204" pitchFamily="34" charset="0"/>
                <a:cs typeface="Calibri" panose="020F0502020204030204" pitchFamily="34" charset="0"/>
              </a:rPr>
              <a:t>La </a:t>
            </a:r>
            <a:r>
              <a:rPr lang="es-CO" sz="1200" b="1" dirty="0">
                <a:latin typeface="Calibri" panose="020F0502020204030204" pitchFamily="34" charset="0"/>
                <a:cs typeface="Calibri" panose="020F0502020204030204" pitchFamily="34" charset="0"/>
              </a:rPr>
              <a:t>aprobación de la política </a:t>
            </a:r>
            <a:r>
              <a:rPr lang="es-CO" sz="1200" dirty="0">
                <a:latin typeface="Calibri" panose="020F0502020204030204" pitchFamily="34" charset="0"/>
                <a:cs typeface="Calibri" panose="020F0502020204030204" pitchFamily="34" charset="0"/>
              </a:rPr>
              <a:t>estará a cargo del </a:t>
            </a:r>
            <a:r>
              <a:rPr lang="es-CO" sz="1200" b="1" dirty="0">
                <a:latin typeface="Calibri" panose="020F0502020204030204" pitchFamily="34" charset="0"/>
                <a:cs typeface="Calibri" panose="020F0502020204030204" pitchFamily="34" charset="0"/>
              </a:rPr>
              <a:t>Comité de conciliación de la entidad.</a:t>
            </a:r>
            <a:endParaRPr lang="es-CO" sz="1200" dirty="0">
              <a:latin typeface="Calibri" panose="020F0502020204030204" pitchFamily="34" charset="0"/>
              <a:cs typeface="Calibri" panose="020F0502020204030204" pitchFamily="34" charset="0"/>
            </a:endParaRPr>
          </a:p>
          <a:p>
            <a:pPr marL="171450" lvl="0" indent="-171450" algn="just">
              <a:buFont typeface="Arial" panose="020B0604020202020204" pitchFamily="34" charset="0"/>
              <a:buChar char="•"/>
            </a:pPr>
            <a:endParaRPr lang="es-CO" sz="1200" dirty="0">
              <a:latin typeface="Calibri" panose="020F0502020204030204" pitchFamily="34" charset="0"/>
              <a:cs typeface="Calibri" panose="020F0502020204030204" pitchFamily="34" charset="0"/>
            </a:endParaRPr>
          </a:p>
        </p:txBody>
      </p:sp>
      <p:sp>
        <p:nvSpPr>
          <p:cNvPr id="8" name="CuadroTexto 7">
            <a:extLst>
              <a:ext uri="{FF2B5EF4-FFF2-40B4-BE49-F238E27FC236}">
                <a16:creationId xmlns:a16="http://schemas.microsoft.com/office/drawing/2014/main" id="{D09BF82D-1F30-8699-CA24-29169EE8DBD2}"/>
              </a:ext>
            </a:extLst>
          </p:cNvPr>
          <p:cNvSpPr txBox="1"/>
          <p:nvPr/>
        </p:nvSpPr>
        <p:spPr>
          <a:xfrm>
            <a:off x="4557859" y="2169458"/>
            <a:ext cx="2545238" cy="523220"/>
          </a:xfrm>
          <a:prstGeom prst="rect">
            <a:avLst/>
          </a:prstGeom>
          <a:noFill/>
        </p:spPr>
        <p:txBody>
          <a:bodyPr wrap="square" rtlCol="0">
            <a:spAutoFit/>
          </a:bodyPr>
          <a:lstStyle/>
          <a:p>
            <a:pPr algn="ctr"/>
            <a:r>
              <a:rPr lang="es-CO" sz="1400" dirty="0">
                <a:solidFill>
                  <a:srgbClr val="0070C0"/>
                </a:solidFill>
              </a:rPr>
              <a:t>Circular Externa 9 de 2023</a:t>
            </a:r>
          </a:p>
          <a:p>
            <a:pPr algn="ctr"/>
            <a:endParaRPr lang="es-CO" sz="1400" dirty="0">
              <a:solidFill>
                <a:srgbClr val="0070C0"/>
              </a:solidFill>
            </a:endParaRPr>
          </a:p>
        </p:txBody>
      </p:sp>
    </p:spTree>
    <p:extLst>
      <p:ext uri="{BB962C8B-B14F-4D97-AF65-F5344CB8AC3E}">
        <p14:creationId xmlns:p14="http://schemas.microsoft.com/office/powerpoint/2010/main" val="27129033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963E9FF8-726C-C90D-F2BB-C32B8EBE4472}"/>
              </a:ext>
            </a:extLst>
          </p:cNvPr>
          <p:cNvSpPr txBox="1"/>
          <p:nvPr/>
        </p:nvSpPr>
        <p:spPr>
          <a:xfrm>
            <a:off x="5437004" y="6639446"/>
            <a:ext cx="1317990" cy="261610"/>
          </a:xfrm>
          <a:prstGeom prst="rect">
            <a:avLst/>
          </a:prstGeom>
          <a:noFill/>
        </p:spPr>
        <p:txBody>
          <a:bodyPr wrap="none" rtlCol="0">
            <a:spAutoFit/>
          </a:bodyPr>
          <a:lstStyle/>
          <a:p>
            <a:pPr algn="ctr"/>
            <a:r>
              <a:rPr lang="es-CO" sz="1100" b="1" dirty="0">
                <a:solidFill>
                  <a:schemeClr val="bg1"/>
                </a:solidFill>
                <a:latin typeface="Helvetica" pitchFamily="2" charset="0"/>
              </a:rPr>
              <a:t>www.cisa.gov.co</a:t>
            </a:r>
          </a:p>
        </p:txBody>
      </p:sp>
      <p:graphicFrame>
        <p:nvGraphicFramePr>
          <p:cNvPr id="2" name="Diagrama 1">
            <a:extLst>
              <a:ext uri="{FF2B5EF4-FFF2-40B4-BE49-F238E27FC236}">
                <a16:creationId xmlns:a16="http://schemas.microsoft.com/office/drawing/2014/main" id="{EE032B21-B79B-2DB6-FF33-6AEFD7A0269E}"/>
              </a:ext>
            </a:extLst>
          </p:cNvPr>
          <p:cNvGraphicFramePr/>
          <p:nvPr>
            <p:extLst>
              <p:ext uri="{D42A27DB-BD31-4B8C-83A1-F6EECF244321}">
                <p14:modId xmlns:p14="http://schemas.microsoft.com/office/powerpoint/2010/main" val="2903175090"/>
              </p:ext>
            </p:extLst>
          </p:nvPr>
        </p:nvGraphicFramePr>
        <p:xfrm>
          <a:off x="545285" y="1342240"/>
          <a:ext cx="11526473" cy="51256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uadroTexto 4">
            <a:extLst>
              <a:ext uri="{FF2B5EF4-FFF2-40B4-BE49-F238E27FC236}">
                <a16:creationId xmlns:a16="http://schemas.microsoft.com/office/drawing/2014/main" id="{643E845D-7F42-9A8D-40B2-AB8AE4C3F27B}"/>
              </a:ext>
            </a:extLst>
          </p:cNvPr>
          <p:cNvSpPr txBox="1"/>
          <p:nvPr/>
        </p:nvSpPr>
        <p:spPr>
          <a:xfrm>
            <a:off x="3322041" y="1674933"/>
            <a:ext cx="2466853" cy="4170372"/>
          </a:xfrm>
          <a:prstGeom prst="rect">
            <a:avLst/>
          </a:prstGeom>
          <a:noFill/>
        </p:spPr>
        <p:txBody>
          <a:bodyPr wrap="square" rtlCol="0">
            <a:spAutoFit/>
          </a:bodyPr>
          <a:lstStyle/>
          <a:p>
            <a:pPr lvl="0" algn="just"/>
            <a:endParaRPr lang="es-CO" sz="1100" b="1" dirty="0">
              <a:solidFill>
                <a:srgbClr val="00B0F0"/>
              </a:solidFill>
              <a:latin typeface="Calibri" panose="020F0502020204030204" pitchFamily="34" charset="0"/>
              <a:cs typeface="Calibri" panose="020F0502020204030204" pitchFamily="34" charset="0"/>
            </a:endParaRPr>
          </a:p>
          <a:p>
            <a:pPr lvl="0" algn="just"/>
            <a:endParaRPr lang="es-CO" sz="1100" b="1" dirty="0">
              <a:solidFill>
                <a:srgbClr val="00B0F0"/>
              </a:solidFill>
              <a:latin typeface="Calibri" panose="020F0502020204030204" pitchFamily="34" charset="0"/>
              <a:cs typeface="Calibri" panose="020F0502020204030204" pitchFamily="34" charset="0"/>
            </a:endParaRPr>
          </a:p>
          <a:p>
            <a:pPr lvl="0" algn="just"/>
            <a:endParaRPr lang="es-CO" sz="1100" b="1" dirty="0">
              <a:solidFill>
                <a:srgbClr val="00B0F0"/>
              </a:solidFill>
              <a:latin typeface="Calibri" panose="020F0502020204030204" pitchFamily="34" charset="0"/>
              <a:cs typeface="Calibri" panose="020F0502020204030204" pitchFamily="34" charset="0"/>
            </a:endParaRPr>
          </a:p>
          <a:p>
            <a:pPr lvl="0" algn="just"/>
            <a:r>
              <a:rPr lang="es-CO" sz="1100" b="1" dirty="0">
                <a:solidFill>
                  <a:srgbClr val="00B0F0"/>
                </a:solidFill>
                <a:latin typeface="Calibri" panose="020F0502020204030204" pitchFamily="34" charset="0"/>
                <a:cs typeface="Calibri" panose="020F0502020204030204" pitchFamily="34" charset="0"/>
              </a:rPr>
              <a:t>MEDIDAS :</a:t>
            </a:r>
          </a:p>
          <a:p>
            <a:pPr lvl="0" algn="just"/>
            <a:endParaRPr lang="es-CO" sz="1100" b="1" dirty="0">
              <a:solidFill>
                <a:srgbClr val="00B0F0"/>
              </a:solidFill>
              <a:latin typeface="Calibri" panose="020F0502020204030204" pitchFamily="34" charset="0"/>
              <a:cs typeface="Calibri" panose="020F0502020204030204" pitchFamily="34" charset="0"/>
            </a:endParaRPr>
          </a:p>
          <a:p>
            <a:pPr lvl="0" algn="just"/>
            <a:r>
              <a:rPr lang="es-ES" sz="1100" dirty="0">
                <a:solidFill>
                  <a:srgbClr val="000000"/>
                </a:solidFill>
                <a:latin typeface="Calibri" panose="020F0502020204030204" pitchFamily="34" charset="0"/>
              </a:rPr>
              <a:t>1- Impartir I</a:t>
            </a:r>
            <a:r>
              <a:rPr lang="es-ES" sz="1100" b="0" i="0" u="none" strike="noStrike" dirty="0">
                <a:solidFill>
                  <a:srgbClr val="000000"/>
                </a:solidFill>
                <a:effectLst/>
                <a:latin typeface="Calibri" panose="020F0502020204030204" pitchFamily="34" charset="0"/>
              </a:rPr>
              <a:t>nstrucciones/ implementar políticas y procedimientos referentes al tratamiento que se aplica a las obligaciones  con  riesgo de prescripción , prescritas , inexistentes o con saldos insolutos  de la cartera.</a:t>
            </a:r>
          </a:p>
          <a:p>
            <a:pPr lvl="0" algn="just"/>
            <a:endParaRPr lang="es-ES" sz="1100" b="0" i="0" u="none" strike="noStrike" dirty="0">
              <a:solidFill>
                <a:srgbClr val="000000"/>
              </a:solidFill>
              <a:effectLst/>
              <a:latin typeface="Calibri" panose="020F0502020204030204" pitchFamily="34" charset="0"/>
            </a:endParaRPr>
          </a:p>
          <a:p>
            <a:pPr lvl="0" algn="just"/>
            <a:r>
              <a:rPr lang="es-ES" sz="1100" dirty="0">
                <a:solidFill>
                  <a:srgbClr val="000000"/>
                </a:solidFill>
                <a:latin typeface="Calibri" panose="020F0502020204030204" pitchFamily="34" charset="0"/>
                <a:cs typeface="Calibri" panose="020F0502020204030204" pitchFamily="34" charset="0"/>
              </a:rPr>
              <a:t>2- E</a:t>
            </a:r>
            <a:r>
              <a:rPr lang="es-ES" sz="1100" b="0" i="0" u="none" strike="noStrike" dirty="0">
                <a:solidFill>
                  <a:srgbClr val="000000"/>
                </a:solidFill>
                <a:effectLst/>
                <a:latin typeface="Calibri" panose="020F0502020204030204" pitchFamily="34" charset="0"/>
              </a:rPr>
              <a:t>fectuar seguimiento y control de los procedimientos relacionados con la gestión de cobro.</a:t>
            </a:r>
          </a:p>
          <a:p>
            <a:pPr lvl="0" algn="just"/>
            <a:endParaRPr lang="es-ES" sz="1100" b="0" i="0" u="none" strike="noStrike" dirty="0">
              <a:solidFill>
                <a:srgbClr val="000000"/>
              </a:solidFill>
              <a:effectLst/>
              <a:latin typeface="Calibri" panose="020F0502020204030204" pitchFamily="34" charset="0"/>
            </a:endParaRPr>
          </a:p>
          <a:p>
            <a:pPr algn="just"/>
            <a:r>
              <a:rPr lang="es-ES" sz="1100" dirty="0">
                <a:solidFill>
                  <a:srgbClr val="000000"/>
                </a:solidFill>
                <a:latin typeface="Calibri" panose="020F0502020204030204" pitchFamily="34" charset="0"/>
              </a:rPr>
              <a:t>3- C</a:t>
            </a:r>
            <a:r>
              <a:rPr lang="es-ES" sz="1100" b="0" i="0" u="none" strike="noStrike" dirty="0">
                <a:solidFill>
                  <a:srgbClr val="000000"/>
                </a:solidFill>
                <a:effectLst/>
                <a:latin typeface="Calibri" panose="020F0502020204030204" pitchFamily="34" charset="0"/>
              </a:rPr>
              <a:t>oordinar institucionalmente procedimientos con  todas las áreas de la entidad involucradas a fin de evitar se realice el cobro indebido de este tipo de obligaciones. </a:t>
            </a:r>
          </a:p>
          <a:p>
            <a:pPr algn="just"/>
            <a:endParaRPr lang="es-ES" sz="1100" b="0" i="0" u="none" strike="noStrike" dirty="0">
              <a:solidFill>
                <a:srgbClr val="000000"/>
              </a:solidFill>
              <a:effectLst/>
              <a:latin typeface="Calibri" panose="020F0502020204030204" pitchFamily="34" charset="0"/>
            </a:endParaRPr>
          </a:p>
          <a:p>
            <a:pPr algn="just"/>
            <a:r>
              <a:rPr lang="es-ES" sz="1100" dirty="0">
                <a:solidFill>
                  <a:srgbClr val="000000"/>
                </a:solidFill>
                <a:latin typeface="Calibri" panose="020F0502020204030204" pitchFamily="34" charset="0"/>
              </a:rPr>
              <a:t> </a:t>
            </a:r>
            <a:r>
              <a:rPr lang="es-ES" sz="1100" b="0" i="0" u="none" strike="noStrike" dirty="0">
                <a:solidFill>
                  <a:srgbClr val="000000"/>
                </a:solidFill>
                <a:effectLst/>
                <a:latin typeface="Calibri" panose="020F0502020204030204" pitchFamily="34" charset="0"/>
              </a:rPr>
              <a:t> </a:t>
            </a:r>
          </a:p>
          <a:p>
            <a:pPr lvl="0" algn="just"/>
            <a:r>
              <a:rPr lang="es-ES" sz="1200" b="0" i="0" u="none" strike="noStrike" dirty="0">
                <a:solidFill>
                  <a:srgbClr val="000000"/>
                </a:solidFill>
                <a:effectLst/>
                <a:latin typeface="Calibri" panose="020F0502020204030204" pitchFamily="34" charset="0"/>
              </a:rPr>
              <a:t> </a:t>
            </a:r>
            <a:endParaRPr lang="es-CO" sz="1200" dirty="0">
              <a:latin typeface="Calibri" panose="020F0502020204030204" pitchFamily="34" charset="0"/>
              <a:cs typeface="Calibri" panose="020F0502020204030204" pitchFamily="34" charset="0"/>
            </a:endParaRPr>
          </a:p>
        </p:txBody>
      </p:sp>
      <p:sp>
        <p:nvSpPr>
          <p:cNvPr id="8" name="CuadroTexto 7">
            <a:extLst>
              <a:ext uri="{FF2B5EF4-FFF2-40B4-BE49-F238E27FC236}">
                <a16:creationId xmlns:a16="http://schemas.microsoft.com/office/drawing/2014/main" id="{D09BF82D-1F30-8699-CA24-29169EE8DBD2}"/>
              </a:ext>
            </a:extLst>
          </p:cNvPr>
          <p:cNvSpPr txBox="1"/>
          <p:nvPr/>
        </p:nvSpPr>
        <p:spPr>
          <a:xfrm>
            <a:off x="2601984" y="289420"/>
            <a:ext cx="6988029" cy="830997"/>
          </a:xfrm>
          <a:prstGeom prst="rect">
            <a:avLst/>
          </a:prstGeom>
          <a:noFill/>
        </p:spPr>
        <p:txBody>
          <a:bodyPr wrap="square" rtlCol="0">
            <a:spAutoFit/>
          </a:bodyPr>
          <a:lstStyle/>
          <a:p>
            <a:pPr algn="ctr"/>
            <a:r>
              <a:rPr lang="es-CO" sz="2400" b="1" dirty="0">
                <a:effectLst/>
                <a:latin typeface="Calibri" panose="020F0502020204030204" pitchFamily="34" charset="0"/>
                <a:ea typeface="Times New Roman" panose="02020603050405020304" pitchFamily="18" charset="0"/>
                <a:cs typeface="Calibri" panose="020F0502020204030204" pitchFamily="34" charset="0"/>
              </a:rPr>
              <a:t>POLÍTICA DE PREVENCIÓN DEL DAÑO ANTIJURÍDICO VIGENCIAS 2024-2025</a:t>
            </a:r>
            <a:endParaRPr lang="es-ES" sz="2400" dirty="0"/>
          </a:p>
        </p:txBody>
      </p:sp>
    </p:spTree>
    <p:extLst>
      <p:ext uri="{BB962C8B-B14F-4D97-AF65-F5344CB8AC3E}">
        <p14:creationId xmlns:p14="http://schemas.microsoft.com/office/powerpoint/2010/main" val="34363840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963E9FF8-726C-C90D-F2BB-C32B8EBE4472}"/>
              </a:ext>
            </a:extLst>
          </p:cNvPr>
          <p:cNvSpPr txBox="1"/>
          <p:nvPr/>
        </p:nvSpPr>
        <p:spPr>
          <a:xfrm>
            <a:off x="5437004" y="6639446"/>
            <a:ext cx="1317990" cy="261610"/>
          </a:xfrm>
          <a:prstGeom prst="rect">
            <a:avLst/>
          </a:prstGeom>
          <a:noFill/>
        </p:spPr>
        <p:txBody>
          <a:bodyPr wrap="none" rtlCol="0">
            <a:spAutoFit/>
          </a:bodyPr>
          <a:lstStyle/>
          <a:p>
            <a:pPr algn="ctr"/>
            <a:r>
              <a:rPr lang="es-CO" sz="1100" b="1" dirty="0">
                <a:solidFill>
                  <a:schemeClr val="bg1"/>
                </a:solidFill>
                <a:latin typeface="Helvetica" pitchFamily="2" charset="0"/>
              </a:rPr>
              <a:t>www.cisa.gov.co</a:t>
            </a:r>
          </a:p>
        </p:txBody>
      </p:sp>
      <p:sp>
        <p:nvSpPr>
          <p:cNvPr id="6" name="CuadroTexto 5">
            <a:extLst>
              <a:ext uri="{FF2B5EF4-FFF2-40B4-BE49-F238E27FC236}">
                <a16:creationId xmlns:a16="http://schemas.microsoft.com/office/drawing/2014/main" id="{570DED93-7978-CDF2-12DC-2AD433DC771D}"/>
              </a:ext>
            </a:extLst>
          </p:cNvPr>
          <p:cNvSpPr txBox="1"/>
          <p:nvPr/>
        </p:nvSpPr>
        <p:spPr>
          <a:xfrm>
            <a:off x="872949" y="392737"/>
            <a:ext cx="10707756" cy="338554"/>
          </a:xfrm>
          <a:prstGeom prst="rect">
            <a:avLst/>
          </a:prstGeom>
          <a:noFill/>
        </p:spPr>
        <p:txBody>
          <a:bodyPr wrap="square">
            <a:spAutoFit/>
          </a:bodyPr>
          <a:lstStyle/>
          <a:p>
            <a:pPr algn="ctr"/>
            <a:r>
              <a:rPr lang="es-CO" sz="1600" b="1" dirty="0">
                <a:solidFill>
                  <a:schemeClr val="accent2">
                    <a:lumMod val="50000"/>
                  </a:schemeClr>
                </a:solidFill>
                <a:effectLst/>
                <a:latin typeface="Calibri" panose="020F0502020204030204" pitchFamily="34" charset="0"/>
                <a:ea typeface="Times New Roman" panose="02020603050405020304" pitchFamily="18" charset="0"/>
                <a:cs typeface="Calibri" panose="020F0502020204030204" pitchFamily="34" charset="0"/>
              </a:rPr>
              <a:t>FORMULACIÓN DE LA POLÍTICA DE PREVENCIÓN DEL DAÑO ANTIJURÍDICO VIGENCIAS 2024.2025</a:t>
            </a:r>
            <a:endParaRPr lang="es-ES" sz="1600" dirty="0"/>
          </a:p>
        </p:txBody>
      </p:sp>
      <p:graphicFrame>
        <p:nvGraphicFramePr>
          <p:cNvPr id="2" name="Tabla 1">
            <a:extLst>
              <a:ext uri="{FF2B5EF4-FFF2-40B4-BE49-F238E27FC236}">
                <a16:creationId xmlns:a16="http://schemas.microsoft.com/office/drawing/2014/main" id="{5079CDB6-2383-6648-BACD-5AE4F76E1CFE}"/>
              </a:ext>
            </a:extLst>
          </p:cNvPr>
          <p:cNvGraphicFramePr>
            <a:graphicFrameLocks noGrp="1"/>
          </p:cNvGraphicFramePr>
          <p:nvPr/>
        </p:nvGraphicFramePr>
        <p:xfrm>
          <a:off x="583095" y="981837"/>
          <a:ext cx="10707755" cy="5237786"/>
        </p:xfrm>
        <a:graphic>
          <a:graphicData uri="http://schemas.openxmlformats.org/drawingml/2006/table">
            <a:tbl>
              <a:tblPr/>
              <a:tblGrid>
                <a:gridCol w="2133500">
                  <a:extLst>
                    <a:ext uri="{9D8B030D-6E8A-4147-A177-3AD203B41FA5}">
                      <a16:colId xmlns:a16="http://schemas.microsoft.com/office/drawing/2014/main" val="2135206052"/>
                    </a:ext>
                  </a:extLst>
                </a:gridCol>
                <a:gridCol w="5292184">
                  <a:extLst>
                    <a:ext uri="{9D8B030D-6E8A-4147-A177-3AD203B41FA5}">
                      <a16:colId xmlns:a16="http://schemas.microsoft.com/office/drawing/2014/main" val="2423691809"/>
                    </a:ext>
                  </a:extLst>
                </a:gridCol>
                <a:gridCol w="3282071">
                  <a:extLst>
                    <a:ext uri="{9D8B030D-6E8A-4147-A177-3AD203B41FA5}">
                      <a16:colId xmlns:a16="http://schemas.microsoft.com/office/drawing/2014/main" val="1449757488"/>
                    </a:ext>
                  </a:extLst>
                </a:gridCol>
              </a:tblGrid>
              <a:tr h="304523">
                <a:tc gridSpan="3">
                  <a:txBody>
                    <a:bodyPr/>
                    <a:lstStyle/>
                    <a:p>
                      <a:pPr algn="ctr" fontAlgn="ctr"/>
                      <a:r>
                        <a:rPr lang="es-ES" sz="900" b="1" i="0" u="none" strike="noStrike" dirty="0">
                          <a:solidFill>
                            <a:srgbClr val="FFFFFF"/>
                          </a:solidFill>
                          <a:effectLst/>
                          <a:latin typeface="Calibri" panose="020F0502020204030204" pitchFamily="34" charset="0"/>
                        </a:rPr>
                        <a:t>POLÍTICA DE PREVENCIÓN DE DAÑO ANTIJURÍDICO 2024-2025</a:t>
                      </a:r>
                    </a:p>
                  </a:txBody>
                  <a:tcPr marL="8433" marR="8433" marT="84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8F00"/>
                    </a:solidFill>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2212336453"/>
                  </a:ext>
                </a:extLst>
              </a:tr>
              <a:tr h="639497">
                <a:tc>
                  <a:txBody>
                    <a:bodyPr/>
                    <a:lstStyle/>
                    <a:p>
                      <a:pPr algn="ctr" fontAlgn="ctr"/>
                      <a:r>
                        <a:rPr lang="es-CO" sz="1000" b="1" i="0" u="none" strike="noStrike" dirty="0">
                          <a:solidFill>
                            <a:srgbClr val="FFFFFF"/>
                          </a:solidFill>
                          <a:effectLst/>
                          <a:latin typeface="Calibri" panose="020F0502020204030204" pitchFamily="34" charset="0"/>
                        </a:rPr>
                        <a:t>INSUMO</a:t>
                      </a:r>
                    </a:p>
                  </a:txBody>
                  <a:tcPr marL="8433" marR="8433" marT="84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4"/>
                    </a:solidFill>
                  </a:tcPr>
                </a:tc>
                <a:tc gridSpan="2">
                  <a:txBody>
                    <a:bodyPr/>
                    <a:lstStyle/>
                    <a:p>
                      <a:pPr algn="ctr" fontAlgn="ctr"/>
                      <a:r>
                        <a:rPr lang="es-ES" sz="1000" b="0" i="0" u="none" strike="noStrike" dirty="0">
                          <a:solidFill>
                            <a:srgbClr val="000000"/>
                          </a:solidFill>
                          <a:effectLst/>
                          <a:latin typeface="Calibri" panose="020F0502020204030204" pitchFamily="34" charset="0"/>
                        </a:rPr>
                        <a:t>BASES DE INFORMACIÓN DE OBLIGACIONES QUE SE IDENTIFIQUEN CON  RIESGO DE PRESCRIPCIÓN , PRESCRITAS , INEXISTENTES O CON SALDOS INSOLUTOS  DE LA CARTERA, EN LA CARTERA COACTIVA, ORDINARIA (PROCESOS  EJECUTIVOS Y CONCURSALES )</a:t>
                      </a:r>
                    </a:p>
                  </a:txBody>
                  <a:tcPr marL="8433" marR="8433" marT="843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s-CO"/>
                    </a:p>
                  </a:txBody>
                  <a:tcPr/>
                </a:tc>
                <a:extLst>
                  <a:ext uri="{0D108BD9-81ED-4DB2-BD59-A6C34878D82A}">
                    <a16:rowId xmlns:a16="http://schemas.microsoft.com/office/drawing/2014/main" val="1284830519"/>
                  </a:ext>
                </a:extLst>
              </a:tr>
              <a:tr h="416181">
                <a:tc>
                  <a:txBody>
                    <a:bodyPr/>
                    <a:lstStyle/>
                    <a:p>
                      <a:pPr algn="ctr" fontAlgn="ctr"/>
                      <a:r>
                        <a:rPr lang="es-CO" sz="1000" b="1" i="0" u="none" strike="noStrike" dirty="0">
                          <a:solidFill>
                            <a:srgbClr val="FFFFFF"/>
                          </a:solidFill>
                          <a:effectLst/>
                          <a:latin typeface="Calibri" panose="020F0502020204030204" pitchFamily="34" charset="0"/>
                        </a:rPr>
                        <a:t>CAUSA </a:t>
                      </a:r>
                    </a:p>
                  </a:txBody>
                  <a:tcPr marL="8433" marR="8433" marT="84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4"/>
                    </a:solidFill>
                  </a:tcPr>
                </a:tc>
                <a:tc gridSpan="2">
                  <a:txBody>
                    <a:bodyPr/>
                    <a:lstStyle/>
                    <a:p>
                      <a:pPr algn="ctr" fontAlgn="ctr"/>
                      <a:r>
                        <a:rPr lang="es-ES" sz="1000" b="0" i="0" u="none" strike="noStrike" dirty="0">
                          <a:solidFill>
                            <a:srgbClr val="000000"/>
                          </a:solidFill>
                          <a:effectLst/>
                          <a:latin typeface="Calibri" panose="020F0502020204030204" pitchFamily="34" charset="0"/>
                        </a:rPr>
                        <a:t>COBRO INDEBIDO DE OBLIGACIÓN -(PRESCRIPCIÓN EXTINTIVA DE LA OBLIGACIONES)</a:t>
                      </a:r>
                    </a:p>
                  </a:txBody>
                  <a:tcPr marL="8433" marR="8433" marT="843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s-CO"/>
                    </a:p>
                  </a:txBody>
                  <a:tcPr/>
                </a:tc>
                <a:extLst>
                  <a:ext uri="{0D108BD9-81ED-4DB2-BD59-A6C34878D82A}">
                    <a16:rowId xmlns:a16="http://schemas.microsoft.com/office/drawing/2014/main" val="3692175090"/>
                  </a:ext>
                </a:extLst>
              </a:tr>
              <a:tr h="923718">
                <a:tc>
                  <a:txBody>
                    <a:bodyPr/>
                    <a:lstStyle/>
                    <a:p>
                      <a:pPr algn="ctr" fontAlgn="ctr"/>
                      <a:r>
                        <a:rPr lang="es-CO" sz="1000" b="1" i="0" u="none" strike="noStrike" dirty="0">
                          <a:solidFill>
                            <a:srgbClr val="FFFFFF"/>
                          </a:solidFill>
                          <a:effectLst/>
                          <a:latin typeface="Calibri" panose="020F0502020204030204" pitchFamily="34" charset="0"/>
                        </a:rPr>
                        <a:t>SUBCAUSA</a:t>
                      </a:r>
                    </a:p>
                  </a:txBody>
                  <a:tcPr marL="8433" marR="8433" marT="84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4"/>
                    </a:solidFill>
                  </a:tcPr>
                </a:tc>
                <a:tc>
                  <a:txBody>
                    <a:bodyPr/>
                    <a:lstStyle/>
                    <a:p>
                      <a:pPr algn="ctr" fontAlgn="ctr"/>
                      <a:r>
                        <a:rPr lang="es-ES" sz="1000" b="0" i="0" u="none" strike="noStrike" dirty="0">
                          <a:solidFill>
                            <a:srgbClr val="000000"/>
                          </a:solidFill>
                          <a:effectLst/>
                          <a:latin typeface="Calibri" panose="020F0502020204030204" pitchFamily="34" charset="0"/>
                        </a:rPr>
                        <a:t>DENTRO DE LA GESTIÓN DE COBRO QUE REALIZA CENTRAL DE INVERSIONES EN CUMPLIMIENTO DE SU OBJETO SOCIAL DE LAS CARTERAS CEDIDAS POR LAS ENTIDADES, SE EVIDENCIAN OBLIGACIONES PRESCRITAS O  CON RIESGO JURÍDICO DE COBRO DEL TÍTULO EJECUTIVO, SITUACIÓN QUE SE DERIVA DE LA GRAN CANTIDAD DE OBLIGACIONES CEDIDAS,  OBLIGACIONES QUE EN ALGUNOS CASOS LLEGAN SIN INFORMACIÓN JURÍDICA, CON ERROR EN LA CREACIÓN Y/O CONTENIDO DEL TÍTULO EJECUTIVO ( PAGARE , RESOLUCIÓN) </a:t>
                      </a:r>
                    </a:p>
                  </a:txBody>
                  <a:tcPr marL="8433" marR="8433" marT="843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ES" sz="1000" b="0" i="0" u="none" strike="noStrike" dirty="0">
                          <a:solidFill>
                            <a:srgbClr val="000000"/>
                          </a:solidFill>
                          <a:effectLst/>
                          <a:latin typeface="Calibri" panose="020F0502020204030204" pitchFamily="34" charset="0"/>
                        </a:rPr>
                        <a:t> SITUACIÓN QUE SE REFLEJA EN LOS DERECHOS DE PETICIÓN POR PRESCRIPCIÓN QUE SE RECIBEN EN LA ENTIDAD  Y LAS CITACIONES A LAS AUDIENCIAS DE CONCILIACIÓN EN LAS CUALES VINCULAN A CISA</a:t>
                      </a:r>
                    </a:p>
                  </a:txBody>
                  <a:tcPr marL="8433" marR="8433" marT="8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77877010"/>
                  </a:ext>
                </a:extLst>
              </a:tr>
              <a:tr h="933869">
                <a:tc rowSpan="3">
                  <a:txBody>
                    <a:bodyPr/>
                    <a:lstStyle/>
                    <a:p>
                      <a:pPr algn="ctr" fontAlgn="ctr"/>
                      <a:r>
                        <a:rPr lang="es-CO" sz="1000" b="1" i="0" u="none" strike="noStrike" dirty="0">
                          <a:solidFill>
                            <a:srgbClr val="FFFFFF"/>
                          </a:solidFill>
                          <a:effectLst/>
                          <a:latin typeface="Calibri" panose="020F0502020204030204" pitchFamily="34" charset="0"/>
                        </a:rPr>
                        <a:t>MEDIDAS </a:t>
                      </a:r>
                    </a:p>
                  </a:txBody>
                  <a:tcPr marL="8433" marR="8433" marT="84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4"/>
                    </a:solidFill>
                  </a:tcPr>
                </a:tc>
                <a:tc rowSpan="3">
                  <a:txBody>
                    <a:bodyPr/>
                    <a:lstStyle/>
                    <a:p>
                      <a:pPr algn="ctr" fontAlgn="ctr"/>
                      <a:r>
                        <a:rPr lang="es-ES" sz="1000" b="0" i="0" u="none" strike="noStrike" dirty="0">
                          <a:solidFill>
                            <a:srgbClr val="000000"/>
                          </a:solidFill>
                          <a:effectLst/>
                          <a:latin typeface="Calibri" panose="020F0502020204030204" pitchFamily="34" charset="0"/>
                        </a:rPr>
                        <a:t>GENERAR UNA POLÍTICA DE ATENCIÓN EFECTIVA EN LA RESOLUCIÓN DE ESTOS CASOS, CON LA FINALIDAD QUE ESTO NO SE CONVIERTA EN UNA SITUACIÓN REPETITIVA QUE AFECTE LA ENTIDAD, PARA ASI EVITAR UN DAÑO ANTIJURÍDICO EVITANDO EL INICIO DE ACCIONES CONSTITUCIONALES Y FALLOS EN CONTRA,  PARA TAL FIN SE INCORPORARAN LAS POLÍTICAS QUE CARTERA IMPLEMENTE PARA ESTE TIPO DE OBLIGACIONES Y SE CREARÁN POLÍTICAS DE ATENCION JURÍDICA QUE PERMITAN ATENDER LAS AUDIENCIAS DE CONCILIACIÓN EN LAS CUALES LA ENTIDAD SEA CITADA.</a:t>
                      </a:r>
                    </a:p>
                  </a:txBody>
                  <a:tcPr marL="8433" marR="8433" marT="843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ES" sz="1000" b="0" i="0" u="none" strike="noStrike" dirty="0">
                          <a:solidFill>
                            <a:srgbClr val="000000"/>
                          </a:solidFill>
                          <a:effectLst/>
                          <a:latin typeface="Calibri" panose="020F0502020204030204" pitchFamily="34" charset="0"/>
                        </a:rPr>
                        <a:t>ENTRE LAS MEDIDAS A TOMAR SE TENDRÁN LAS SIGUIENTES: DAR INSTRUCCIONES/ IMPLEMENTAR POLÍTICAS Y PROCEDIMIENTOS REFRENTES AL TRATAMIENTO QUE SE APLICA A LAS OBIGACIONES  CON  RIESGO DE PRESCRIPCIÓN , PRESCRITAS , INEXISITENES O CON SALDOS INSOLUTOS  DE LA CARTERA</a:t>
                      </a:r>
                    </a:p>
                  </a:txBody>
                  <a:tcPr marL="8433" marR="8433" marT="8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55752151"/>
                  </a:ext>
                </a:extLst>
              </a:tr>
              <a:tr h="619195">
                <a:tc vMerge="1">
                  <a:txBody>
                    <a:bodyPr/>
                    <a:lstStyle/>
                    <a:p>
                      <a:endParaRPr lang="es-CO"/>
                    </a:p>
                  </a:txBody>
                  <a:tcPr/>
                </a:tc>
                <a:tc vMerge="1">
                  <a:txBody>
                    <a:bodyPr/>
                    <a:lstStyle/>
                    <a:p>
                      <a:endParaRPr lang="es-CO"/>
                    </a:p>
                  </a:txBody>
                  <a:tcPr/>
                </a:tc>
                <a:tc>
                  <a:txBody>
                    <a:bodyPr/>
                    <a:lstStyle/>
                    <a:p>
                      <a:pPr algn="ctr" fontAlgn="ctr"/>
                      <a:r>
                        <a:rPr lang="es-ES" sz="1000" b="0" i="0" u="none" strike="noStrike" dirty="0">
                          <a:solidFill>
                            <a:srgbClr val="000000"/>
                          </a:solidFill>
                          <a:effectLst/>
                          <a:latin typeface="Calibri" panose="020F0502020204030204" pitchFamily="34" charset="0"/>
                        </a:rPr>
                        <a:t>EFECTUAR SEGUIMIENTO Y CONTROL DE LOS PROCEDIMIENTOS Y DEL CUMPLIMIENTO DE LA POLÍTICA DE PREVENCIÓN DE DAÑO ANTIJURÍDICO 2024-2025</a:t>
                      </a:r>
                    </a:p>
                  </a:txBody>
                  <a:tcPr marL="8433" marR="8433" marT="8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19777663"/>
                  </a:ext>
                </a:extLst>
              </a:tr>
              <a:tr h="314674">
                <a:tc vMerge="1">
                  <a:txBody>
                    <a:bodyPr/>
                    <a:lstStyle/>
                    <a:p>
                      <a:endParaRPr lang="es-CO"/>
                    </a:p>
                  </a:txBody>
                  <a:tcPr/>
                </a:tc>
                <a:tc vMerge="1">
                  <a:txBody>
                    <a:bodyPr/>
                    <a:lstStyle/>
                    <a:p>
                      <a:endParaRPr lang="es-CO"/>
                    </a:p>
                  </a:txBody>
                  <a:tcPr/>
                </a:tc>
                <a:tc>
                  <a:txBody>
                    <a:bodyPr/>
                    <a:lstStyle/>
                    <a:p>
                      <a:pPr algn="ctr" fontAlgn="ctr"/>
                      <a:r>
                        <a:rPr lang="es-ES" sz="1000" b="0" i="0" u="none" strike="noStrike" dirty="0">
                          <a:solidFill>
                            <a:srgbClr val="000000"/>
                          </a:solidFill>
                          <a:effectLst/>
                          <a:latin typeface="Calibri" panose="020F0502020204030204" pitchFamily="34" charset="0"/>
                        </a:rPr>
                        <a:t>COORDINAR INSTITUCIONALMENTE PROCEDIMIENTOS CON  TODAS LAS ÁREAS DE LA ENTIDAD INVOLUCRADAS </a:t>
                      </a:r>
                    </a:p>
                  </a:txBody>
                  <a:tcPr marL="8433" marR="8433" marT="8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9655515"/>
                  </a:ext>
                </a:extLst>
              </a:tr>
              <a:tr h="426332">
                <a:tc rowSpan="3">
                  <a:txBody>
                    <a:bodyPr/>
                    <a:lstStyle/>
                    <a:p>
                      <a:pPr algn="ctr" fontAlgn="ctr"/>
                      <a:r>
                        <a:rPr lang="es-CO" sz="1000" b="1" i="0" u="none" strike="noStrike">
                          <a:solidFill>
                            <a:srgbClr val="FFFFFF"/>
                          </a:solidFill>
                          <a:effectLst/>
                          <a:latin typeface="Calibri" panose="020F0502020204030204" pitchFamily="34" charset="0"/>
                        </a:rPr>
                        <a:t>MECANISMOS </a:t>
                      </a:r>
                    </a:p>
                  </a:txBody>
                  <a:tcPr marL="8433" marR="8433" marT="843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4B084"/>
                    </a:solidFill>
                  </a:tcPr>
                </a:tc>
                <a:tc>
                  <a:txBody>
                    <a:bodyPr/>
                    <a:lstStyle/>
                    <a:p>
                      <a:pPr algn="ctr" fontAlgn="ctr"/>
                      <a:r>
                        <a:rPr lang="es-CO" sz="1000" b="0" i="0" u="none" strike="noStrike" dirty="0">
                          <a:solidFill>
                            <a:srgbClr val="000000"/>
                          </a:solidFill>
                          <a:effectLst/>
                          <a:latin typeface="Calibri" panose="020F0502020204030204" pitchFamily="34" charset="0"/>
                        </a:rPr>
                        <a:t>DAR INSTRUCCIONES/ IMPLEMENTAR PROCEDIMIENTOS </a:t>
                      </a:r>
                    </a:p>
                  </a:txBody>
                  <a:tcPr marL="8433" marR="8433" marT="843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dirty="0">
                          <a:solidFill>
                            <a:srgbClr val="000000"/>
                          </a:solidFill>
                          <a:effectLst/>
                          <a:latin typeface="Calibri" panose="020F0502020204030204" pitchFamily="34" charset="0"/>
                        </a:rPr>
                        <a:t>CAPACITAR </a:t>
                      </a:r>
                    </a:p>
                  </a:txBody>
                  <a:tcPr marL="8433" marR="8433" marT="8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8656739"/>
                  </a:ext>
                </a:extLst>
              </a:tr>
              <a:tr h="324823">
                <a:tc vMerge="1">
                  <a:txBody>
                    <a:bodyPr/>
                    <a:lstStyle/>
                    <a:p>
                      <a:endParaRPr lang="es-CO"/>
                    </a:p>
                  </a:txBody>
                  <a:tcPr/>
                </a:tc>
                <a:tc>
                  <a:txBody>
                    <a:bodyPr/>
                    <a:lstStyle/>
                    <a:p>
                      <a:pPr algn="ctr" fontAlgn="ctr"/>
                      <a:r>
                        <a:rPr lang="es-CO" sz="1000" b="0" i="0" u="none" strike="noStrike" dirty="0">
                          <a:solidFill>
                            <a:srgbClr val="000000"/>
                          </a:solidFill>
                          <a:effectLst/>
                          <a:latin typeface="Calibri" panose="020F0502020204030204" pitchFamily="34" charset="0"/>
                        </a:rPr>
                        <a:t>UNIFICAR CRITERIOS </a:t>
                      </a:r>
                    </a:p>
                  </a:txBody>
                  <a:tcPr marL="8433" marR="8433" marT="843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ES" sz="1000" b="0" i="0" u="none" strike="noStrike" dirty="0">
                          <a:solidFill>
                            <a:srgbClr val="000000"/>
                          </a:solidFill>
                          <a:effectLst/>
                          <a:latin typeface="Calibri" panose="020F0502020204030204" pitchFamily="34" charset="0"/>
                        </a:rPr>
                        <a:t>UNIFICAR  FORMATOS DE RESPUESTA - POLÍTICAS INTERNAS DE CARTERA Y CONCILIACIÓN</a:t>
                      </a:r>
                    </a:p>
                  </a:txBody>
                  <a:tcPr marL="8433" marR="8433" marT="8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02652601"/>
                  </a:ext>
                </a:extLst>
              </a:tr>
              <a:tr h="334974">
                <a:tc vMerge="1">
                  <a:txBody>
                    <a:bodyPr/>
                    <a:lstStyle/>
                    <a:p>
                      <a:endParaRPr lang="es-CO"/>
                    </a:p>
                  </a:txBody>
                  <a:tcPr/>
                </a:tc>
                <a:tc>
                  <a:txBody>
                    <a:bodyPr/>
                    <a:lstStyle/>
                    <a:p>
                      <a:pPr algn="ctr" fontAlgn="ctr"/>
                      <a:r>
                        <a:rPr lang="es-CO" sz="1000" b="0" i="0" u="none" strike="noStrike" dirty="0">
                          <a:solidFill>
                            <a:srgbClr val="000000"/>
                          </a:solidFill>
                          <a:effectLst/>
                          <a:latin typeface="Calibri" panose="020F0502020204030204" pitchFamily="34" charset="0"/>
                        </a:rPr>
                        <a:t>COORDINAR INSTITUCIONALMENTE </a:t>
                      </a:r>
                    </a:p>
                  </a:txBody>
                  <a:tcPr marL="8433" marR="8433" marT="843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CO" sz="1000" b="0" i="0" u="none" strike="noStrike" dirty="0">
                          <a:solidFill>
                            <a:srgbClr val="000000"/>
                          </a:solidFill>
                          <a:effectLst/>
                          <a:latin typeface="Calibri" panose="020F0502020204030204" pitchFamily="34" charset="0"/>
                        </a:rPr>
                        <a:t>APOYO FUNCIONARIOS </a:t>
                      </a:r>
                    </a:p>
                  </a:txBody>
                  <a:tcPr marL="8433" marR="8433" marT="843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8032830"/>
                  </a:ext>
                </a:extLst>
              </a:tr>
            </a:tbl>
          </a:graphicData>
        </a:graphic>
      </p:graphicFrame>
    </p:spTree>
    <p:extLst>
      <p:ext uri="{BB962C8B-B14F-4D97-AF65-F5344CB8AC3E}">
        <p14:creationId xmlns:p14="http://schemas.microsoft.com/office/powerpoint/2010/main" val="35856717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963E9FF8-726C-C90D-F2BB-C32B8EBE4472}"/>
              </a:ext>
            </a:extLst>
          </p:cNvPr>
          <p:cNvSpPr txBox="1"/>
          <p:nvPr/>
        </p:nvSpPr>
        <p:spPr>
          <a:xfrm>
            <a:off x="5225409" y="6639446"/>
            <a:ext cx="1741182" cy="261610"/>
          </a:xfrm>
          <a:prstGeom prst="rect">
            <a:avLst/>
          </a:prstGeom>
          <a:noFill/>
        </p:spPr>
        <p:txBody>
          <a:bodyPr wrap="none" rtlCol="0">
            <a:spAutoFit/>
          </a:bodyPr>
          <a:lstStyle/>
          <a:p>
            <a:pPr algn="ctr"/>
            <a:r>
              <a:rPr lang="es-CO" sz="1100" b="1" dirty="0">
                <a:solidFill>
                  <a:schemeClr val="bg1"/>
                </a:solidFill>
                <a:latin typeface="Helvetica" pitchFamily="2" charset="0"/>
              </a:rPr>
              <a:t>www.---------------.gov.co</a:t>
            </a:r>
          </a:p>
        </p:txBody>
      </p:sp>
      <p:sp>
        <p:nvSpPr>
          <p:cNvPr id="5" name="CuadroTexto 4">
            <a:extLst>
              <a:ext uri="{FF2B5EF4-FFF2-40B4-BE49-F238E27FC236}">
                <a16:creationId xmlns:a16="http://schemas.microsoft.com/office/drawing/2014/main" id="{19A14751-0602-6F6B-DFD9-77FC414DE958}"/>
              </a:ext>
            </a:extLst>
          </p:cNvPr>
          <p:cNvSpPr txBox="1"/>
          <p:nvPr/>
        </p:nvSpPr>
        <p:spPr>
          <a:xfrm>
            <a:off x="4173266" y="383828"/>
            <a:ext cx="3795077" cy="461665"/>
          </a:xfrm>
          <a:prstGeom prst="rect">
            <a:avLst/>
          </a:prstGeom>
          <a:noFill/>
        </p:spPr>
        <p:txBody>
          <a:bodyPr wrap="square" rtlCol="0">
            <a:spAutoFit/>
          </a:bodyPr>
          <a:lstStyle/>
          <a:p>
            <a:pPr algn="ctr"/>
            <a:r>
              <a:rPr lang="es-CO" sz="2400" b="1" dirty="0">
                <a:latin typeface="Calibri" panose="020F0502020204030204" pitchFamily="34" charset="0"/>
              </a:rPr>
              <a:t>Antecedente</a:t>
            </a:r>
          </a:p>
        </p:txBody>
      </p:sp>
      <p:sp>
        <p:nvSpPr>
          <p:cNvPr id="2" name="CuadroTexto 1">
            <a:extLst>
              <a:ext uri="{FF2B5EF4-FFF2-40B4-BE49-F238E27FC236}">
                <a16:creationId xmlns:a16="http://schemas.microsoft.com/office/drawing/2014/main" id="{4220EA8F-D0B2-F8FA-3E47-0FFE0AA5E214}"/>
              </a:ext>
            </a:extLst>
          </p:cNvPr>
          <p:cNvSpPr txBox="1"/>
          <p:nvPr/>
        </p:nvSpPr>
        <p:spPr>
          <a:xfrm>
            <a:off x="482215" y="1567636"/>
            <a:ext cx="10192246" cy="4807535"/>
          </a:xfrm>
          <a:prstGeom prst="rect">
            <a:avLst/>
          </a:prstGeom>
          <a:noFill/>
        </p:spPr>
        <p:txBody>
          <a:bodyPr wrap="square" rtlCol="0">
            <a:spAutoFit/>
          </a:bodyPr>
          <a:lstStyle/>
          <a:p>
            <a:pPr algn="just"/>
            <a:r>
              <a:rPr lang="es-CO" b="1" dirty="0">
                <a:solidFill>
                  <a:schemeClr val="accent4">
                    <a:lumMod val="75000"/>
                  </a:schemeClr>
                </a:solidFill>
                <a:latin typeface="Calibri" panose="020F0502020204030204" pitchFamily="34" charset="0"/>
                <a:cs typeface="Calibri" panose="020F0502020204030204" pitchFamily="34" charset="0"/>
              </a:rPr>
              <a:t>Solicitante: </a:t>
            </a:r>
          </a:p>
          <a:p>
            <a:endParaRPr lang="es-CO" b="1" dirty="0">
              <a:solidFill>
                <a:srgbClr val="2C6B81"/>
              </a:solidFill>
              <a:latin typeface="Calibri" panose="020F0502020204030204" pitchFamily="34" charset="0"/>
              <a:cs typeface="Calibri" panose="020F0502020204030204" pitchFamily="34" charset="0"/>
            </a:endParaRPr>
          </a:p>
          <a:p>
            <a:r>
              <a:rPr lang="es-MX" dirty="0">
                <a:latin typeface="Calibri" panose="020F0502020204030204" pitchFamily="34" charset="0"/>
                <a:cs typeface="Calibri" panose="020F0502020204030204" pitchFamily="34" charset="0"/>
              </a:rPr>
              <a:t>Dirección Jurídica </a:t>
            </a:r>
          </a:p>
          <a:p>
            <a:endParaRPr lang="es-MX" dirty="0">
              <a:solidFill>
                <a:schemeClr val="tx1">
                  <a:lumMod val="65000"/>
                  <a:lumOff val="35000"/>
                </a:schemeClr>
              </a:solidFill>
              <a:latin typeface="Calibri" panose="020F0502020204030204" pitchFamily="34" charset="0"/>
              <a:cs typeface="Calibri" panose="020F0502020204030204" pitchFamily="34" charset="0"/>
            </a:endParaRPr>
          </a:p>
          <a:p>
            <a:r>
              <a:rPr lang="es-CO" b="1" dirty="0">
                <a:solidFill>
                  <a:schemeClr val="accent4">
                    <a:lumMod val="75000"/>
                  </a:schemeClr>
                </a:solidFill>
                <a:latin typeface="Calibri" panose="020F0502020204030204" pitchFamily="34" charset="0"/>
                <a:cs typeface="Calibri" panose="020F0502020204030204" pitchFamily="34" charset="0"/>
              </a:rPr>
              <a:t>Actividad: </a:t>
            </a:r>
          </a:p>
          <a:p>
            <a:endParaRPr lang="es-MX" dirty="0">
              <a:solidFill>
                <a:schemeClr val="tx1">
                  <a:lumMod val="65000"/>
                  <a:lumOff val="35000"/>
                </a:schemeClr>
              </a:solidFill>
              <a:latin typeface="Calibri" panose="020F0502020204030204" pitchFamily="34" charset="0"/>
              <a:cs typeface="Calibri" panose="020F0502020204030204" pitchFamily="34" charset="0"/>
            </a:endParaRPr>
          </a:p>
          <a:p>
            <a:r>
              <a:rPr lang="es-ES" sz="1800" dirty="0">
                <a:latin typeface="Calibri" panose="020F0502020204030204" pitchFamily="34" charset="0"/>
                <a:ea typeface="Times New Roman" panose="02020603050405020304" pitchFamily="18" charset="0"/>
                <a:cs typeface="Calibri" panose="020F0502020204030204" pitchFamily="34" charset="0"/>
              </a:rPr>
              <a:t>Presentación de la </a:t>
            </a:r>
            <a:r>
              <a:rPr lang="es-CO" sz="1800" b="1" dirty="0">
                <a:effectLst/>
                <a:latin typeface="Calibri" panose="020F0502020204030204" pitchFamily="34" charset="0"/>
                <a:ea typeface="Times New Roman" panose="02020603050405020304" pitchFamily="18" charset="0"/>
                <a:cs typeface="Calibri" panose="020F0502020204030204" pitchFamily="34" charset="0"/>
              </a:rPr>
              <a:t>política de prevención del daño antijurídico </a:t>
            </a:r>
            <a:r>
              <a:rPr lang="es-CO" sz="1800" dirty="0">
                <a:effectLst/>
                <a:latin typeface="Calibri" panose="020F0502020204030204" pitchFamily="34" charset="0"/>
                <a:ea typeface="Times New Roman" panose="02020603050405020304" pitchFamily="18" charset="0"/>
                <a:cs typeface="Calibri" panose="020F0502020204030204" pitchFamily="34" charset="0"/>
              </a:rPr>
              <a:t>para las vigencias 2024 -2025</a:t>
            </a:r>
            <a:endParaRPr lang="es-ES" sz="1800" dirty="0"/>
          </a:p>
          <a:p>
            <a:endParaRPr lang="es-ES" b="0" i="0" u="none" strike="noStrike" kern="1200" dirty="0">
              <a:effectLst/>
              <a:latin typeface="Calibri" panose="020F0502020204030204" pitchFamily="34" charset="0"/>
              <a:cs typeface="Calibri" panose="020F0502020204030204" pitchFamily="34" charset="0"/>
            </a:endParaRPr>
          </a:p>
          <a:p>
            <a:r>
              <a:rPr lang="es-CO" b="1" dirty="0">
                <a:solidFill>
                  <a:schemeClr val="accent4">
                    <a:lumMod val="75000"/>
                  </a:schemeClr>
                </a:solidFill>
                <a:latin typeface="Calibri" panose="020F0502020204030204" pitchFamily="34" charset="0"/>
                <a:cs typeface="Calibri" panose="020F0502020204030204" pitchFamily="34" charset="0"/>
              </a:rPr>
              <a:t>Fecha final planificada programada:</a:t>
            </a:r>
            <a:endParaRPr lang="es-ES" b="1" dirty="0">
              <a:solidFill>
                <a:schemeClr val="accent4">
                  <a:lumMod val="75000"/>
                </a:schemeClr>
              </a:solidFill>
              <a:latin typeface="Calibri" panose="020F0502020204030204" pitchFamily="34" charset="0"/>
              <a:cs typeface="Calibri" panose="020F0502020204030204" pitchFamily="34" charset="0"/>
            </a:endParaRPr>
          </a:p>
          <a:p>
            <a:endParaRPr lang="es-CO" b="1" dirty="0">
              <a:solidFill>
                <a:srgbClr val="2C6B81"/>
              </a:solidFill>
              <a:latin typeface="Calibri" panose="020F0502020204030204" pitchFamily="34" charset="0"/>
              <a:cs typeface="Calibri" panose="020F0502020204030204" pitchFamily="34" charset="0"/>
            </a:endParaRPr>
          </a:p>
          <a:p>
            <a:r>
              <a:rPr lang="es-ES" b="0" i="0" u="none" strike="noStrike" kern="1200" dirty="0">
                <a:effectLst/>
                <a:latin typeface="Calibri" panose="020F0502020204030204" pitchFamily="34" charset="0"/>
                <a:cs typeface="Calibri" panose="020F0502020204030204" pitchFamily="34" charset="0"/>
              </a:rPr>
              <a:t>30 de diciembre  de 2025</a:t>
            </a:r>
          </a:p>
          <a:p>
            <a:endParaRPr lang="es-ES" dirty="0">
              <a:solidFill>
                <a:srgbClr val="000000"/>
              </a:solidFill>
              <a:latin typeface="Calibri" panose="020F0502020204030204" pitchFamily="34" charset="0"/>
              <a:cs typeface="Calibri" panose="020F0502020204030204" pitchFamily="34" charset="0"/>
            </a:endParaRPr>
          </a:p>
          <a:p>
            <a:r>
              <a:rPr lang="es-ES" b="1" dirty="0">
                <a:solidFill>
                  <a:schemeClr val="accent4">
                    <a:lumMod val="75000"/>
                  </a:schemeClr>
                </a:solidFill>
                <a:latin typeface="Calibri" panose="020F0502020204030204" pitchFamily="34" charset="0"/>
                <a:cs typeface="Calibri" panose="020F0502020204030204" pitchFamily="34" charset="0"/>
              </a:rPr>
              <a:t>Solicitud:</a:t>
            </a:r>
          </a:p>
          <a:p>
            <a:endParaRPr lang="es-ES" dirty="0">
              <a:solidFill>
                <a:srgbClr val="000000"/>
              </a:solidFill>
              <a:latin typeface="Calibri" panose="020F0502020204030204" pitchFamily="34" charset="0"/>
              <a:cs typeface="Calibri" panose="020F0502020204030204" pitchFamily="34" charset="0"/>
            </a:endParaRPr>
          </a:p>
          <a:p>
            <a:pPr algn="just"/>
            <a:r>
              <a:rPr lang="es-CO" dirty="0">
                <a:latin typeface="Calibri" panose="020F0502020204030204" pitchFamily="34" charset="0"/>
                <a:cs typeface="Calibri" panose="020F0502020204030204" pitchFamily="34" charset="0"/>
              </a:rPr>
              <a:t>La Dirección jurídica, solicita incluir en el plan de acción del año 2024 las actividades que se establecieron  para la ejecución de la política del daño antijuridico.</a:t>
            </a:r>
            <a:endParaRPr lang="es-CO" dirty="0">
              <a:solidFill>
                <a:schemeClr val="tx1">
                  <a:lumMod val="65000"/>
                  <a:lumOff val="35000"/>
                </a:schemeClr>
              </a:solidFill>
            </a:endParaRPr>
          </a:p>
          <a:p>
            <a:pPr algn="just">
              <a:lnSpc>
                <a:spcPct val="107000"/>
              </a:lnSpc>
              <a:spcAft>
                <a:spcPts val="800"/>
              </a:spcAft>
            </a:pPr>
            <a:endParaRPr lang="es-CO" b="1" dirty="0">
              <a:solidFill>
                <a:srgbClr val="2C6B8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632159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963E9FF8-726C-C90D-F2BB-C32B8EBE4472}"/>
              </a:ext>
            </a:extLst>
          </p:cNvPr>
          <p:cNvSpPr txBox="1"/>
          <p:nvPr/>
        </p:nvSpPr>
        <p:spPr>
          <a:xfrm>
            <a:off x="5225409" y="6639446"/>
            <a:ext cx="1741182" cy="261610"/>
          </a:xfrm>
          <a:prstGeom prst="rect">
            <a:avLst/>
          </a:prstGeom>
          <a:noFill/>
        </p:spPr>
        <p:txBody>
          <a:bodyPr wrap="none" rtlCol="0">
            <a:spAutoFit/>
          </a:bodyPr>
          <a:lstStyle/>
          <a:p>
            <a:pPr algn="ctr"/>
            <a:r>
              <a:rPr lang="es-CO" sz="1100" b="1" dirty="0">
                <a:solidFill>
                  <a:schemeClr val="bg1"/>
                </a:solidFill>
                <a:latin typeface="Helvetica" pitchFamily="2" charset="0"/>
              </a:rPr>
              <a:t>www.---------------.gov.co</a:t>
            </a:r>
          </a:p>
        </p:txBody>
      </p:sp>
      <p:sp>
        <p:nvSpPr>
          <p:cNvPr id="5" name="CuadroTexto 4">
            <a:extLst>
              <a:ext uri="{FF2B5EF4-FFF2-40B4-BE49-F238E27FC236}">
                <a16:creationId xmlns:a16="http://schemas.microsoft.com/office/drawing/2014/main" id="{19A14751-0602-6F6B-DFD9-77FC414DE958}"/>
              </a:ext>
            </a:extLst>
          </p:cNvPr>
          <p:cNvSpPr txBox="1"/>
          <p:nvPr/>
        </p:nvSpPr>
        <p:spPr>
          <a:xfrm>
            <a:off x="4173266" y="1264673"/>
            <a:ext cx="3795077" cy="461665"/>
          </a:xfrm>
          <a:prstGeom prst="rect">
            <a:avLst/>
          </a:prstGeom>
          <a:noFill/>
        </p:spPr>
        <p:txBody>
          <a:bodyPr wrap="square" rtlCol="0">
            <a:spAutoFit/>
          </a:bodyPr>
          <a:lstStyle/>
          <a:p>
            <a:pPr algn="ctr"/>
            <a:r>
              <a:rPr lang="es-CO" sz="2400" b="1" dirty="0">
                <a:latin typeface="Calibri" panose="020F0502020204030204" pitchFamily="34" charset="0"/>
              </a:rPr>
              <a:t>Justificación</a:t>
            </a:r>
          </a:p>
        </p:txBody>
      </p:sp>
      <p:sp>
        <p:nvSpPr>
          <p:cNvPr id="2" name="CuadroTexto 1">
            <a:extLst>
              <a:ext uri="{FF2B5EF4-FFF2-40B4-BE49-F238E27FC236}">
                <a16:creationId xmlns:a16="http://schemas.microsoft.com/office/drawing/2014/main" id="{4220EA8F-D0B2-F8FA-3E47-0FFE0AA5E214}"/>
              </a:ext>
            </a:extLst>
          </p:cNvPr>
          <p:cNvSpPr txBox="1"/>
          <p:nvPr/>
        </p:nvSpPr>
        <p:spPr>
          <a:xfrm>
            <a:off x="482214" y="2985377"/>
            <a:ext cx="10876479" cy="968278"/>
          </a:xfrm>
          <a:prstGeom prst="rect">
            <a:avLst/>
          </a:prstGeom>
          <a:noFill/>
        </p:spPr>
        <p:txBody>
          <a:bodyPr wrap="square" rtlCol="0">
            <a:spAutoFit/>
          </a:bodyPr>
          <a:lstStyle/>
          <a:p>
            <a:pPr algn="just">
              <a:lnSpc>
                <a:spcPct val="107000"/>
              </a:lnSpc>
              <a:spcAft>
                <a:spcPts val="800"/>
              </a:spcAft>
            </a:pPr>
            <a:r>
              <a:rPr lang="es-CO" sz="1800" b="0" dirty="0">
                <a:latin typeface="Calibri" panose="020F0502020204030204" pitchFamily="34" charset="0"/>
                <a:cs typeface="Calibri" panose="020F0502020204030204" pitchFamily="34" charset="0"/>
              </a:rPr>
              <a:t>Formular la política de prevención de daño antijuridico de la entidad para las vigencias 2024-2025,  conformé los lineamientos establecidos por la Agencia Nacional de Defensa Jurídica del Estado en la  circular externa </a:t>
            </a:r>
            <a:r>
              <a:rPr lang="es-CO" dirty="0">
                <a:latin typeface="Calibri" panose="020F0502020204030204" pitchFamily="34" charset="0"/>
                <a:cs typeface="Calibri" panose="020F0502020204030204" pitchFamily="34" charset="0"/>
              </a:rPr>
              <a:t>No 009-2023.</a:t>
            </a:r>
            <a:endParaRPr lang="es-CO" b="1" dirty="0">
              <a:solidFill>
                <a:srgbClr val="2C6B8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299370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963E9FF8-726C-C90D-F2BB-C32B8EBE4472}"/>
              </a:ext>
            </a:extLst>
          </p:cNvPr>
          <p:cNvSpPr txBox="1"/>
          <p:nvPr/>
        </p:nvSpPr>
        <p:spPr>
          <a:xfrm>
            <a:off x="5225409" y="6639446"/>
            <a:ext cx="1741182" cy="261610"/>
          </a:xfrm>
          <a:prstGeom prst="rect">
            <a:avLst/>
          </a:prstGeom>
          <a:noFill/>
        </p:spPr>
        <p:txBody>
          <a:bodyPr wrap="none" rtlCol="0">
            <a:spAutoFit/>
          </a:bodyPr>
          <a:lstStyle/>
          <a:p>
            <a:pPr algn="ctr"/>
            <a:r>
              <a:rPr lang="es-CO" sz="1100" b="1" dirty="0">
                <a:solidFill>
                  <a:schemeClr val="bg1"/>
                </a:solidFill>
                <a:latin typeface="Helvetica" pitchFamily="2" charset="0"/>
              </a:rPr>
              <a:t>www.---------------.gov.co</a:t>
            </a:r>
          </a:p>
        </p:txBody>
      </p:sp>
      <p:sp>
        <p:nvSpPr>
          <p:cNvPr id="5" name="CuadroTexto 4">
            <a:extLst>
              <a:ext uri="{FF2B5EF4-FFF2-40B4-BE49-F238E27FC236}">
                <a16:creationId xmlns:a16="http://schemas.microsoft.com/office/drawing/2014/main" id="{19A14751-0602-6F6B-DFD9-77FC414DE958}"/>
              </a:ext>
            </a:extLst>
          </p:cNvPr>
          <p:cNvSpPr txBox="1"/>
          <p:nvPr/>
        </p:nvSpPr>
        <p:spPr>
          <a:xfrm>
            <a:off x="4173266" y="383828"/>
            <a:ext cx="3795077" cy="461665"/>
          </a:xfrm>
          <a:prstGeom prst="rect">
            <a:avLst/>
          </a:prstGeom>
          <a:noFill/>
        </p:spPr>
        <p:txBody>
          <a:bodyPr wrap="square" rtlCol="0">
            <a:spAutoFit/>
          </a:bodyPr>
          <a:lstStyle/>
          <a:p>
            <a:pPr algn="ctr"/>
            <a:r>
              <a:rPr lang="es-CO" sz="2400" b="1" dirty="0">
                <a:latin typeface="Calibri" panose="020F0502020204030204" pitchFamily="34" charset="0"/>
              </a:rPr>
              <a:t>Justificación</a:t>
            </a:r>
          </a:p>
        </p:txBody>
      </p:sp>
      <p:graphicFrame>
        <p:nvGraphicFramePr>
          <p:cNvPr id="6" name="Tabla 5">
            <a:extLst>
              <a:ext uri="{FF2B5EF4-FFF2-40B4-BE49-F238E27FC236}">
                <a16:creationId xmlns:a16="http://schemas.microsoft.com/office/drawing/2014/main" id="{317E2F9F-3FC7-F8B9-5830-F60E3E44BF91}"/>
              </a:ext>
            </a:extLst>
          </p:cNvPr>
          <p:cNvGraphicFramePr>
            <a:graphicFrameLocks noGrp="1"/>
          </p:cNvGraphicFramePr>
          <p:nvPr>
            <p:extLst>
              <p:ext uri="{D42A27DB-BD31-4B8C-83A1-F6EECF244321}">
                <p14:modId xmlns:p14="http://schemas.microsoft.com/office/powerpoint/2010/main" val="1927360496"/>
              </p:ext>
            </p:extLst>
          </p:nvPr>
        </p:nvGraphicFramePr>
        <p:xfrm>
          <a:off x="637563" y="1535185"/>
          <a:ext cx="10796631" cy="4641778"/>
        </p:xfrm>
        <a:graphic>
          <a:graphicData uri="http://schemas.openxmlformats.org/drawingml/2006/table">
            <a:tbl>
              <a:tblPr/>
              <a:tblGrid>
                <a:gridCol w="847288">
                  <a:extLst>
                    <a:ext uri="{9D8B030D-6E8A-4147-A177-3AD203B41FA5}">
                      <a16:colId xmlns:a16="http://schemas.microsoft.com/office/drawing/2014/main" val="3600923359"/>
                    </a:ext>
                  </a:extLst>
                </a:gridCol>
                <a:gridCol w="988235">
                  <a:extLst>
                    <a:ext uri="{9D8B030D-6E8A-4147-A177-3AD203B41FA5}">
                      <a16:colId xmlns:a16="http://schemas.microsoft.com/office/drawing/2014/main" val="3790677164"/>
                    </a:ext>
                  </a:extLst>
                </a:gridCol>
                <a:gridCol w="564777">
                  <a:extLst>
                    <a:ext uri="{9D8B030D-6E8A-4147-A177-3AD203B41FA5}">
                      <a16:colId xmlns:a16="http://schemas.microsoft.com/office/drawing/2014/main" val="2421406486"/>
                    </a:ext>
                  </a:extLst>
                </a:gridCol>
                <a:gridCol w="1270746">
                  <a:extLst>
                    <a:ext uri="{9D8B030D-6E8A-4147-A177-3AD203B41FA5}">
                      <a16:colId xmlns:a16="http://schemas.microsoft.com/office/drawing/2014/main" val="2049474317"/>
                    </a:ext>
                  </a:extLst>
                </a:gridCol>
                <a:gridCol w="1270746">
                  <a:extLst>
                    <a:ext uri="{9D8B030D-6E8A-4147-A177-3AD203B41FA5}">
                      <a16:colId xmlns:a16="http://schemas.microsoft.com/office/drawing/2014/main" val="2430802610"/>
                    </a:ext>
                  </a:extLst>
                </a:gridCol>
                <a:gridCol w="658904">
                  <a:extLst>
                    <a:ext uri="{9D8B030D-6E8A-4147-A177-3AD203B41FA5}">
                      <a16:colId xmlns:a16="http://schemas.microsoft.com/office/drawing/2014/main" val="1668989234"/>
                    </a:ext>
                  </a:extLst>
                </a:gridCol>
                <a:gridCol w="903641">
                  <a:extLst>
                    <a:ext uri="{9D8B030D-6E8A-4147-A177-3AD203B41FA5}">
                      <a16:colId xmlns:a16="http://schemas.microsoft.com/office/drawing/2014/main" val="2884174824"/>
                    </a:ext>
                  </a:extLst>
                </a:gridCol>
                <a:gridCol w="1091899">
                  <a:extLst>
                    <a:ext uri="{9D8B030D-6E8A-4147-A177-3AD203B41FA5}">
                      <a16:colId xmlns:a16="http://schemas.microsoft.com/office/drawing/2014/main" val="1423222487"/>
                    </a:ext>
                  </a:extLst>
                </a:gridCol>
                <a:gridCol w="1091899">
                  <a:extLst>
                    <a:ext uri="{9D8B030D-6E8A-4147-A177-3AD203B41FA5}">
                      <a16:colId xmlns:a16="http://schemas.microsoft.com/office/drawing/2014/main" val="2263766295"/>
                    </a:ext>
                  </a:extLst>
                </a:gridCol>
                <a:gridCol w="1054248">
                  <a:extLst>
                    <a:ext uri="{9D8B030D-6E8A-4147-A177-3AD203B41FA5}">
                      <a16:colId xmlns:a16="http://schemas.microsoft.com/office/drawing/2014/main" val="3128680903"/>
                    </a:ext>
                  </a:extLst>
                </a:gridCol>
                <a:gridCol w="1054248">
                  <a:extLst>
                    <a:ext uri="{9D8B030D-6E8A-4147-A177-3AD203B41FA5}">
                      <a16:colId xmlns:a16="http://schemas.microsoft.com/office/drawing/2014/main" val="1107223566"/>
                    </a:ext>
                  </a:extLst>
                </a:gridCol>
              </a:tblGrid>
              <a:tr h="1901462">
                <a:tc>
                  <a:txBody>
                    <a:bodyPr/>
                    <a:lstStyle/>
                    <a:p>
                      <a:pPr algn="ctr" rtl="0" fontAlgn="ctr"/>
                      <a:r>
                        <a:rPr lang="es-CO" sz="800" b="1" i="0" u="none" strike="noStrike">
                          <a:solidFill>
                            <a:srgbClr val="FFFFFF"/>
                          </a:solidFill>
                          <a:effectLst/>
                          <a:latin typeface="Calibri" panose="020F0502020204030204" pitchFamily="34" charset="0"/>
                        </a:rPr>
                        <a:t>PLAN</a:t>
                      </a:r>
                    </a:p>
                  </a:txBody>
                  <a:tcPr marL="7897" marR="7897" marT="789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9000"/>
                    </a:solidFill>
                  </a:tcPr>
                </a:tc>
                <a:tc>
                  <a:txBody>
                    <a:bodyPr/>
                    <a:lstStyle/>
                    <a:p>
                      <a:pPr algn="ctr" rtl="0" fontAlgn="ctr"/>
                      <a:r>
                        <a:rPr lang="es-CO" sz="800" b="1" i="0" u="none" strike="noStrike">
                          <a:solidFill>
                            <a:srgbClr val="FFFFFF"/>
                          </a:solidFill>
                          <a:effectLst/>
                          <a:latin typeface="Calibri" panose="020F0502020204030204" pitchFamily="34" charset="0"/>
                        </a:rPr>
                        <a:t>RUTA DE LA CATEGORIA</a:t>
                      </a:r>
                    </a:p>
                  </a:txBody>
                  <a:tcPr marL="7897" marR="7897" marT="78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9000"/>
                    </a:solidFill>
                  </a:tcPr>
                </a:tc>
                <a:tc>
                  <a:txBody>
                    <a:bodyPr/>
                    <a:lstStyle/>
                    <a:p>
                      <a:pPr algn="ctr" rtl="0" fontAlgn="ctr"/>
                      <a:r>
                        <a:rPr lang="es-CO" sz="800" b="1" i="0" u="none" strike="noStrike">
                          <a:solidFill>
                            <a:srgbClr val="FFFFFF"/>
                          </a:solidFill>
                          <a:effectLst/>
                          <a:latin typeface="Calibri" panose="020F0502020204030204" pitchFamily="34" charset="0"/>
                        </a:rPr>
                        <a:t>TIPO DE AJUSTE</a:t>
                      </a:r>
                    </a:p>
                  </a:txBody>
                  <a:tcPr marL="7897" marR="7897" marT="78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9000"/>
                    </a:solidFill>
                  </a:tcPr>
                </a:tc>
                <a:tc>
                  <a:txBody>
                    <a:bodyPr/>
                    <a:lstStyle/>
                    <a:p>
                      <a:pPr algn="ctr" rtl="0" fontAlgn="ctr"/>
                      <a:r>
                        <a:rPr lang="es-CO" sz="800" b="1" i="0" u="none" strike="noStrike">
                          <a:solidFill>
                            <a:srgbClr val="FFFFFF"/>
                          </a:solidFill>
                          <a:effectLst/>
                          <a:latin typeface="Calibri" panose="020F0502020204030204" pitchFamily="34" charset="0"/>
                        </a:rPr>
                        <a:t>ACTIVIDAD</a:t>
                      </a:r>
                    </a:p>
                  </a:txBody>
                  <a:tcPr marL="7897" marR="7897" marT="78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9000"/>
                    </a:solidFill>
                  </a:tcPr>
                </a:tc>
                <a:tc>
                  <a:txBody>
                    <a:bodyPr/>
                    <a:lstStyle/>
                    <a:p>
                      <a:pPr algn="ctr" rtl="0" fontAlgn="ctr"/>
                      <a:r>
                        <a:rPr lang="es-CO" sz="800" b="1" i="0" u="none" strike="noStrike">
                          <a:solidFill>
                            <a:srgbClr val="FFFFFF"/>
                          </a:solidFill>
                          <a:effectLst/>
                          <a:latin typeface="Calibri" panose="020F0502020204030204" pitchFamily="34" charset="0"/>
                        </a:rPr>
                        <a:t>DESCRIPCIÓN</a:t>
                      </a:r>
                    </a:p>
                  </a:txBody>
                  <a:tcPr marL="7897" marR="7897" marT="78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9000"/>
                    </a:solidFill>
                  </a:tcPr>
                </a:tc>
                <a:tc>
                  <a:txBody>
                    <a:bodyPr/>
                    <a:lstStyle/>
                    <a:p>
                      <a:pPr algn="ctr" rtl="0" fontAlgn="ctr"/>
                      <a:r>
                        <a:rPr lang="es-CO" sz="800" b="1" i="0" u="none" strike="noStrike">
                          <a:solidFill>
                            <a:srgbClr val="FFFFFF"/>
                          </a:solidFill>
                          <a:effectLst/>
                          <a:latin typeface="Calibri" panose="020F0502020204030204" pitchFamily="34" charset="0"/>
                        </a:rPr>
                        <a:t>ENTREGABLE</a:t>
                      </a:r>
                    </a:p>
                  </a:txBody>
                  <a:tcPr marL="7897" marR="7897" marT="78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9000"/>
                    </a:solidFill>
                  </a:tcPr>
                </a:tc>
                <a:tc>
                  <a:txBody>
                    <a:bodyPr/>
                    <a:lstStyle/>
                    <a:p>
                      <a:pPr algn="ctr" rtl="0" fontAlgn="ctr"/>
                      <a:r>
                        <a:rPr lang="es-ES" sz="800" b="1" i="0" u="none" strike="noStrike">
                          <a:solidFill>
                            <a:srgbClr val="FFFFFF"/>
                          </a:solidFill>
                          <a:effectLst/>
                          <a:latin typeface="Calibri" panose="020F0502020204030204" pitchFamily="34" charset="0"/>
                        </a:rPr>
                        <a:t>ÁREA ORGANIZATIVA RESPONSABLE DE EJECUTAR LA ACTIVIDAD</a:t>
                      </a:r>
                    </a:p>
                  </a:txBody>
                  <a:tcPr marL="7897" marR="7897" marT="78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9000"/>
                    </a:solidFill>
                  </a:tcPr>
                </a:tc>
                <a:tc>
                  <a:txBody>
                    <a:bodyPr/>
                    <a:lstStyle/>
                    <a:p>
                      <a:pPr algn="ctr" rtl="0" fontAlgn="ctr"/>
                      <a:r>
                        <a:rPr lang="es-ES" sz="800" b="1" i="0" u="none" strike="noStrike">
                          <a:solidFill>
                            <a:srgbClr val="FFFFFF"/>
                          </a:solidFill>
                          <a:effectLst/>
                          <a:latin typeface="Calibri" panose="020F0502020204030204" pitchFamily="34" charset="0"/>
                        </a:rPr>
                        <a:t>CARGO DEL RESPONSABLE DE EJECUTAR LA ACTIVIDAD / ÁREA ORGANIZATIVA A LA QUE PERTENECE EL CARGO</a:t>
                      </a:r>
                    </a:p>
                  </a:txBody>
                  <a:tcPr marL="7897" marR="7897" marT="78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9000"/>
                    </a:solidFill>
                  </a:tcPr>
                </a:tc>
                <a:tc>
                  <a:txBody>
                    <a:bodyPr/>
                    <a:lstStyle/>
                    <a:p>
                      <a:pPr algn="ctr" rtl="0" fontAlgn="ctr"/>
                      <a:r>
                        <a:rPr lang="es-ES" sz="800" b="1" i="0" u="none" strike="noStrike">
                          <a:solidFill>
                            <a:srgbClr val="FFFFFF"/>
                          </a:solidFill>
                          <a:effectLst/>
                          <a:latin typeface="Calibri" panose="020F0502020204030204" pitchFamily="34" charset="0"/>
                        </a:rPr>
                        <a:t>CARGO DEL RESPONSABLE DE DOCUMENTAR LA ACTIVIDAD EN EL ASE / ÁREA ORGANIZATIVA A LA QUE PERTENECE EL CARGO</a:t>
                      </a:r>
                    </a:p>
                  </a:txBody>
                  <a:tcPr marL="7897" marR="7897" marT="78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9000"/>
                    </a:solidFill>
                  </a:tcPr>
                </a:tc>
                <a:tc>
                  <a:txBody>
                    <a:bodyPr/>
                    <a:lstStyle/>
                    <a:p>
                      <a:pPr algn="ctr" rtl="0" fontAlgn="ctr"/>
                      <a:r>
                        <a:rPr lang="es-CO" sz="800" b="1" i="0" u="none" strike="noStrike">
                          <a:solidFill>
                            <a:srgbClr val="FFFFFF"/>
                          </a:solidFill>
                          <a:effectLst/>
                          <a:latin typeface="Calibri" panose="020F0502020204030204" pitchFamily="34" charset="0"/>
                        </a:rPr>
                        <a:t>FECHA INCIAL</a:t>
                      </a:r>
                    </a:p>
                  </a:txBody>
                  <a:tcPr marL="7897" marR="7897" marT="78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9000"/>
                    </a:solidFill>
                  </a:tcPr>
                </a:tc>
                <a:tc>
                  <a:txBody>
                    <a:bodyPr/>
                    <a:lstStyle/>
                    <a:p>
                      <a:pPr algn="ctr" rtl="0" fontAlgn="ctr"/>
                      <a:r>
                        <a:rPr lang="es-CO" sz="800" b="1" i="0" u="none" strike="noStrike">
                          <a:solidFill>
                            <a:srgbClr val="FFFFFF"/>
                          </a:solidFill>
                          <a:effectLst/>
                          <a:latin typeface="Calibri" panose="020F0502020204030204" pitchFamily="34" charset="0"/>
                        </a:rPr>
                        <a:t>FECHA FINALIZACION</a:t>
                      </a:r>
                    </a:p>
                  </a:txBody>
                  <a:tcPr marL="7897" marR="7897" marT="789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9000"/>
                    </a:solidFill>
                  </a:tcPr>
                </a:tc>
                <a:extLst>
                  <a:ext uri="{0D108BD9-81ED-4DB2-BD59-A6C34878D82A}">
                    <a16:rowId xmlns:a16="http://schemas.microsoft.com/office/drawing/2014/main" val="2332284174"/>
                  </a:ext>
                </a:extLst>
              </a:tr>
              <a:tr h="655465">
                <a:tc rowSpan="4">
                  <a:txBody>
                    <a:bodyPr/>
                    <a:lstStyle/>
                    <a:p>
                      <a:pPr algn="ctr" rtl="0" fontAlgn="ctr"/>
                      <a:r>
                        <a:rPr lang="es-ES" sz="800" b="0" i="0" u="none" strike="noStrike">
                          <a:solidFill>
                            <a:srgbClr val="000000"/>
                          </a:solidFill>
                          <a:effectLst/>
                          <a:latin typeface="Calibri" panose="020F0502020204030204" pitchFamily="34" charset="0"/>
                        </a:rPr>
                        <a:t>Pla de Acción Integrado 2024</a:t>
                      </a:r>
                    </a:p>
                  </a:txBody>
                  <a:tcPr marL="7897" marR="7897" marT="78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a:txBody>
                    <a:bodyPr/>
                    <a:lstStyle/>
                    <a:p>
                      <a:pPr algn="ctr" rtl="0" fontAlgn="ctr"/>
                      <a:r>
                        <a:rPr lang="es-CO" sz="800" b="0" i="0" u="none" strike="noStrike" dirty="0">
                          <a:solidFill>
                            <a:srgbClr val="000000"/>
                          </a:solidFill>
                          <a:effectLst/>
                          <a:latin typeface="Calibri" panose="020F0502020204030204" pitchFamily="34" charset="0"/>
                        </a:rPr>
                        <a:t>Política de prevención de daño antijurídico </a:t>
                      </a:r>
                    </a:p>
                  </a:txBody>
                  <a:tcPr marL="7897" marR="7897" marT="78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4">
                  <a:txBody>
                    <a:bodyPr/>
                    <a:lstStyle/>
                    <a:p>
                      <a:pPr algn="ctr" rtl="0" fontAlgn="ctr"/>
                      <a:r>
                        <a:rPr lang="es-CO" sz="800" b="0" i="0" u="none" strike="noStrike">
                          <a:solidFill>
                            <a:srgbClr val="000000"/>
                          </a:solidFill>
                          <a:effectLst/>
                          <a:latin typeface="Calibri" panose="020F0502020204030204" pitchFamily="34" charset="0"/>
                        </a:rPr>
                        <a:t>inluir </a:t>
                      </a:r>
                    </a:p>
                  </a:txBody>
                  <a:tcPr marL="7897" marR="7897" marT="78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Calibri" panose="020F0502020204030204" pitchFamily="34" charset="0"/>
                        </a:rPr>
                        <a:t>Capacitaciones </a:t>
                      </a:r>
                    </a:p>
                  </a:txBody>
                  <a:tcPr marL="7897" marR="7897" marT="78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ES" sz="800" b="0" i="0" u="none" strike="noStrike">
                          <a:solidFill>
                            <a:srgbClr val="000000"/>
                          </a:solidFill>
                          <a:effectLst/>
                          <a:latin typeface="Calibri" panose="020F0502020204030204" pitchFamily="34" charset="0"/>
                        </a:rPr>
                        <a:t>capacitar a  los funcionarios de CISA  involucrados en la atención y gestión de la política del daño antijuridico </a:t>
                      </a:r>
                    </a:p>
                  </a:txBody>
                  <a:tcPr marL="7897" marR="7897" marT="78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ES" sz="800" b="0" i="0" u="none" strike="noStrike">
                          <a:solidFill>
                            <a:srgbClr val="000000"/>
                          </a:solidFill>
                          <a:effectLst/>
                          <a:latin typeface="Calibri" panose="020F0502020204030204" pitchFamily="34" charset="0"/>
                        </a:rPr>
                        <a:t>Constancia de asistencia a las capacitaciones </a:t>
                      </a:r>
                    </a:p>
                  </a:txBody>
                  <a:tcPr marL="7897" marR="7897" marT="78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Calibri" panose="020F0502020204030204" pitchFamily="34" charset="0"/>
                        </a:rPr>
                        <a:t>Dirección Jurídica </a:t>
                      </a:r>
                    </a:p>
                  </a:txBody>
                  <a:tcPr marL="7897" marR="7897" marT="78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ES" sz="800" b="0" i="0" u="none" strike="noStrike">
                          <a:solidFill>
                            <a:srgbClr val="000000"/>
                          </a:solidFill>
                          <a:effectLst/>
                          <a:latin typeface="Calibri" panose="020F0502020204030204" pitchFamily="34" charset="0"/>
                        </a:rPr>
                        <a:t>Abogado gestión jurídica / Dirección Jurídica </a:t>
                      </a:r>
                    </a:p>
                  </a:txBody>
                  <a:tcPr marL="7897" marR="7897" marT="78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ES" sz="800" b="0" i="0" u="none" strike="noStrike">
                          <a:solidFill>
                            <a:srgbClr val="000000"/>
                          </a:solidFill>
                          <a:effectLst/>
                          <a:latin typeface="Calibri" panose="020F0502020204030204" pitchFamily="34" charset="0"/>
                        </a:rPr>
                        <a:t>Abogado gestión jurídica / Dirección Jurídica </a:t>
                      </a:r>
                    </a:p>
                  </a:txBody>
                  <a:tcPr marL="7897" marR="7897" marT="78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Calibri" panose="020F0502020204030204" pitchFamily="34" charset="0"/>
                        </a:rPr>
                        <a:t>01/01/2024</a:t>
                      </a:r>
                    </a:p>
                  </a:txBody>
                  <a:tcPr marL="7897" marR="7897" marT="78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Calibri" panose="020F0502020204030204" pitchFamily="34" charset="0"/>
                        </a:rPr>
                        <a:t>30/12/2024</a:t>
                      </a:r>
                    </a:p>
                  </a:txBody>
                  <a:tcPr marL="7897" marR="7897" marT="78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38503892"/>
                  </a:ext>
                </a:extLst>
              </a:tr>
              <a:tr h="576493">
                <a:tc vMerge="1">
                  <a:txBody>
                    <a:bodyPr/>
                    <a:lstStyle/>
                    <a:p>
                      <a:endParaRPr lang="es-CO"/>
                    </a:p>
                  </a:txBody>
                  <a:tcPr/>
                </a:tc>
                <a:tc vMerge="1">
                  <a:txBody>
                    <a:bodyPr/>
                    <a:lstStyle/>
                    <a:p>
                      <a:endParaRPr lang="es-CO"/>
                    </a:p>
                  </a:txBody>
                  <a:tcPr/>
                </a:tc>
                <a:tc vMerge="1">
                  <a:txBody>
                    <a:bodyPr/>
                    <a:lstStyle/>
                    <a:p>
                      <a:endParaRPr lang="es-CO"/>
                    </a:p>
                  </a:txBody>
                  <a:tcPr/>
                </a:tc>
                <a:tc rowSpan="2">
                  <a:txBody>
                    <a:bodyPr/>
                    <a:lstStyle/>
                    <a:p>
                      <a:pPr algn="ctr" rtl="0" fontAlgn="ctr"/>
                      <a:r>
                        <a:rPr lang="es-ES" sz="800" b="0" i="0" u="none" strike="noStrike">
                          <a:solidFill>
                            <a:srgbClr val="000000"/>
                          </a:solidFill>
                          <a:effectLst/>
                          <a:latin typeface="Calibri" panose="020F0502020204030204" pitchFamily="34" charset="0"/>
                        </a:rPr>
                        <a:t>Unificar criterios respcto de las obligaciones prescritas </a:t>
                      </a:r>
                    </a:p>
                  </a:txBody>
                  <a:tcPr marL="7897" marR="7897" marT="78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Calibri" panose="020F0502020204030204" pitchFamily="34" charset="0"/>
                        </a:rPr>
                        <a:t>Formatos de respuesta </a:t>
                      </a:r>
                    </a:p>
                  </a:txBody>
                  <a:tcPr marL="7897" marR="7897" marT="78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Calibri" panose="020F0502020204030204" pitchFamily="34" charset="0"/>
                        </a:rPr>
                        <a:t>Formatos ajustados </a:t>
                      </a:r>
                    </a:p>
                  </a:txBody>
                  <a:tcPr marL="7897" marR="7897" marT="78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Calibri" panose="020F0502020204030204" pitchFamily="34" charset="0"/>
                        </a:rPr>
                        <a:t>Dirección Jurídica </a:t>
                      </a:r>
                    </a:p>
                  </a:txBody>
                  <a:tcPr marL="7897" marR="7897" marT="78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ES" sz="800" b="0" i="0" u="none" strike="noStrike">
                          <a:solidFill>
                            <a:srgbClr val="000000"/>
                          </a:solidFill>
                          <a:effectLst/>
                          <a:latin typeface="Calibri" panose="020F0502020204030204" pitchFamily="34" charset="0"/>
                        </a:rPr>
                        <a:t>Abogado gestión jurídica / Dirección Jurídica </a:t>
                      </a:r>
                    </a:p>
                  </a:txBody>
                  <a:tcPr marL="7897" marR="7897" marT="78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ES" sz="800" b="0" i="0" u="none" strike="noStrike">
                          <a:solidFill>
                            <a:srgbClr val="000000"/>
                          </a:solidFill>
                          <a:effectLst/>
                          <a:latin typeface="Calibri" panose="020F0502020204030204" pitchFamily="34" charset="0"/>
                        </a:rPr>
                        <a:t>Abogado gestión jurídica / Dirección Jurídica </a:t>
                      </a:r>
                    </a:p>
                  </a:txBody>
                  <a:tcPr marL="7897" marR="7897" marT="78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Calibri" panose="020F0502020204030204" pitchFamily="34" charset="0"/>
                        </a:rPr>
                        <a:t>01/01/2024</a:t>
                      </a:r>
                    </a:p>
                  </a:txBody>
                  <a:tcPr marL="7897" marR="7897" marT="78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Calibri" panose="020F0502020204030204" pitchFamily="34" charset="0"/>
                        </a:rPr>
                        <a:t>30/12/2024</a:t>
                      </a:r>
                    </a:p>
                  </a:txBody>
                  <a:tcPr marL="7897" marR="7897" marT="78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23610315"/>
                  </a:ext>
                </a:extLst>
              </a:tr>
              <a:tr h="734436">
                <a:tc vMerge="1">
                  <a:txBody>
                    <a:bodyPr/>
                    <a:lstStyle/>
                    <a:p>
                      <a:endParaRPr lang="es-CO"/>
                    </a:p>
                  </a:txBody>
                  <a:tcPr/>
                </a:tc>
                <a:tc vMerge="1">
                  <a:txBody>
                    <a:bodyPr/>
                    <a:lstStyle/>
                    <a:p>
                      <a:endParaRPr lang="es-CO"/>
                    </a:p>
                  </a:txBody>
                  <a:tcPr/>
                </a:tc>
                <a:tc vMerge="1">
                  <a:txBody>
                    <a:bodyPr/>
                    <a:lstStyle/>
                    <a:p>
                      <a:endParaRPr lang="es-CO"/>
                    </a:p>
                  </a:txBody>
                  <a:tcPr/>
                </a:tc>
                <a:tc vMerge="1">
                  <a:txBody>
                    <a:bodyPr/>
                    <a:lstStyle/>
                    <a:p>
                      <a:endParaRPr lang="es-CO"/>
                    </a:p>
                  </a:txBody>
                  <a:tcPr/>
                </a:tc>
                <a:tc>
                  <a:txBody>
                    <a:bodyPr/>
                    <a:lstStyle/>
                    <a:p>
                      <a:pPr algn="ctr" rtl="0" fontAlgn="ctr"/>
                      <a:r>
                        <a:rPr lang="es-ES" sz="800" b="0" i="0" u="none" strike="noStrike">
                          <a:solidFill>
                            <a:srgbClr val="000000"/>
                          </a:solidFill>
                          <a:effectLst/>
                          <a:latin typeface="Calibri" panose="020F0502020204030204" pitchFamily="34" charset="0"/>
                        </a:rPr>
                        <a:t>Políticas de Cartera y de conciliación </a:t>
                      </a:r>
                    </a:p>
                  </a:txBody>
                  <a:tcPr marL="7897" marR="7897" marT="78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Calibri" panose="020F0502020204030204" pitchFamily="34" charset="0"/>
                        </a:rPr>
                        <a:t>soporte de politicas </a:t>
                      </a:r>
                    </a:p>
                  </a:txBody>
                  <a:tcPr marL="7897" marR="7897" marT="78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Calibri" panose="020F0502020204030204" pitchFamily="34" charset="0"/>
                        </a:rPr>
                        <a:t>Dirección Jurídica </a:t>
                      </a:r>
                    </a:p>
                  </a:txBody>
                  <a:tcPr marL="7897" marR="7897" marT="78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ES" sz="800" b="0" i="0" u="none" strike="noStrike">
                          <a:solidFill>
                            <a:srgbClr val="000000"/>
                          </a:solidFill>
                          <a:effectLst/>
                          <a:latin typeface="Calibri" panose="020F0502020204030204" pitchFamily="34" charset="0"/>
                        </a:rPr>
                        <a:t>Abogado gestión jurídica / Dirección Jurídica </a:t>
                      </a:r>
                    </a:p>
                  </a:txBody>
                  <a:tcPr marL="7897" marR="7897" marT="78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ES" sz="800" b="0" i="0" u="none" strike="noStrike">
                          <a:solidFill>
                            <a:srgbClr val="000000"/>
                          </a:solidFill>
                          <a:effectLst/>
                          <a:latin typeface="Calibri" panose="020F0502020204030204" pitchFamily="34" charset="0"/>
                        </a:rPr>
                        <a:t>Abogado gestión jurídica / Dirección Jurídica </a:t>
                      </a:r>
                    </a:p>
                  </a:txBody>
                  <a:tcPr marL="7897" marR="7897" marT="78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Calibri" panose="020F0502020204030204" pitchFamily="34" charset="0"/>
                        </a:rPr>
                        <a:t>01/01/2024</a:t>
                      </a:r>
                    </a:p>
                  </a:txBody>
                  <a:tcPr marL="7897" marR="7897" marT="78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Calibri" panose="020F0502020204030204" pitchFamily="34" charset="0"/>
                        </a:rPr>
                        <a:t>30/12/2024</a:t>
                      </a:r>
                    </a:p>
                  </a:txBody>
                  <a:tcPr marL="7897" marR="7897" marT="78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53384802"/>
                  </a:ext>
                </a:extLst>
              </a:tr>
              <a:tr h="773922">
                <a:tc vMerge="1">
                  <a:txBody>
                    <a:bodyPr/>
                    <a:lstStyle/>
                    <a:p>
                      <a:endParaRPr lang="es-CO"/>
                    </a:p>
                  </a:txBody>
                  <a:tcPr/>
                </a:tc>
                <a:tc vMerge="1">
                  <a:txBody>
                    <a:bodyPr/>
                    <a:lstStyle/>
                    <a:p>
                      <a:endParaRPr lang="es-CO"/>
                    </a:p>
                  </a:txBody>
                  <a:tcPr/>
                </a:tc>
                <a:tc vMerge="1">
                  <a:txBody>
                    <a:bodyPr/>
                    <a:lstStyle/>
                    <a:p>
                      <a:endParaRPr lang="es-CO"/>
                    </a:p>
                  </a:txBody>
                  <a:tcPr/>
                </a:tc>
                <a:tc>
                  <a:txBody>
                    <a:bodyPr/>
                    <a:lstStyle/>
                    <a:p>
                      <a:pPr algn="ctr" rtl="0" fontAlgn="ctr"/>
                      <a:r>
                        <a:rPr lang="es-CO" sz="800" b="0" i="0" u="none" strike="noStrike">
                          <a:solidFill>
                            <a:srgbClr val="000000"/>
                          </a:solidFill>
                          <a:effectLst/>
                          <a:latin typeface="Calibri" panose="020F0502020204030204" pitchFamily="34" charset="0"/>
                        </a:rPr>
                        <a:t>Seguimiento y control </a:t>
                      </a:r>
                    </a:p>
                  </a:txBody>
                  <a:tcPr marL="7897" marR="7897" marT="78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ES" sz="800" b="0" i="0" u="none" strike="noStrike">
                          <a:solidFill>
                            <a:srgbClr val="000000"/>
                          </a:solidFill>
                          <a:effectLst/>
                          <a:latin typeface="Calibri" panose="020F0502020204030204" pitchFamily="34" charset="0"/>
                        </a:rPr>
                        <a:t>Realizar el seguimiento a las políticas establecidos por la entidad respecto de las obligaciones prescritas </a:t>
                      </a:r>
                    </a:p>
                  </a:txBody>
                  <a:tcPr marL="7897" marR="7897" marT="78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Calibri" panose="020F0502020204030204" pitchFamily="34" charset="0"/>
                        </a:rPr>
                        <a:t>Informe </a:t>
                      </a:r>
                    </a:p>
                  </a:txBody>
                  <a:tcPr marL="7897" marR="7897" marT="78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Calibri" panose="020F0502020204030204" pitchFamily="34" charset="0"/>
                        </a:rPr>
                        <a:t>Dirección Jurídica </a:t>
                      </a:r>
                    </a:p>
                  </a:txBody>
                  <a:tcPr marL="7897" marR="7897" marT="78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ES" sz="800" b="0" i="0" u="none" strike="noStrike">
                          <a:solidFill>
                            <a:srgbClr val="000000"/>
                          </a:solidFill>
                          <a:effectLst/>
                          <a:latin typeface="Calibri" panose="020F0502020204030204" pitchFamily="34" charset="0"/>
                        </a:rPr>
                        <a:t>Abogado gestión jurídica / Dirección Jurídica </a:t>
                      </a:r>
                    </a:p>
                  </a:txBody>
                  <a:tcPr marL="7897" marR="7897" marT="78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ES" sz="800" b="0" i="0" u="none" strike="noStrike">
                          <a:solidFill>
                            <a:srgbClr val="000000"/>
                          </a:solidFill>
                          <a:effectLst/>
                          <a:latin typeface="Calibri" panose="020F0502020204030204" pitchFamily="34" charset="0"/>
                        </a:rPr>
                        <a:t>Abogado gestión jurídica / Dirección Jurídica </a:t>
                      </a:r>
                    </a:p>
                  </a:txBody>
                  <a:tcPr marL="7897" marR="7897" marT="78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a:solidFill>
                            <a:srgbClr val="000000"/>
                          </a:solidFill>
                          <a:effectLst/>
                          <a:latin typeface="Calibri" panose="020F0502020204030204" pitchFamily="34" charset="0"/>
                        </a:rPr>
                        <a:t>01/01/2024</a:t>
                      </a:r>
                    </a:p>
                  </a:txBody>
                  <a:tcPr marL="7897" marR="7897" marT="78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s-CO" sz="800" b="0" i="0" u="none" strike="noStrike" dirty="0">
                          <a:solidFill>
                            <a:srgbClr val="000000"/>
                          </a:solidFill>
                          <a:effectLst/>
                          <a:latin typeface="Calibri" panose="020F0502020204030204" pitchFamily="34" charset="0"/>
                        </a:rPr>
                        <a:t>30/12/2024</a:t>
                      </a:r>
                    </a:p>
                  </a:txBody>
                  <a:tcPr marL="7897" marR="7897" marT="789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43468643"/>
                  </a:ext>
                </a:extLst>
              </a:tr>
            </a:tbl>
          </a:graphicData>
        </a:graphic>
      </p:graphicFrame>
    </p:spTree>
    <p:extLst>
      <p:ext uri="{BB962C8B-B14F-4D97-AF65-F5344CB8AC3E}">
        <p14:creationId xmlns:p14="http://schemas.microsoft.com/office/powerpoint/2010/main" val="328623861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GOBIERNO DEL CAMBIO">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o" ma:contentTypeID="0x010100A548FF18688C3B489148FCC4B2AA28C9" ma:contentTypeVersion="15" ma:contentTypeDescription="Crear nuevo documento." ma:contentTypeScope="" ma:versionID="eb9854e704f4c43db1e30a3101387185">
  <xsd:schema xmlns:xsd="http://www.w3.org/2001/XMLSchema" xmlns:xs="http://www.w3.org/2001/XMLSchema" xmlns:p="http://schemas.microsoft.com/office/2006/metadata/properties" xmlns:ns2="b0da7fe0-59ed-462f-b856-24ef25dd6328" xmlns:ns3="a49578ce-d7b4-4ee6-88af-24decb47b5e2" targetNamespace="http://schemas.microsoft.com/office/2006/metadata/properties" ma:root="true" ma:fieldsID="8c92da29626bbfdb8fd5192850ab76f6" ns2:_="" ns3:_="">
    <xsd:import namespace="b0da7fe0-59ed-462f-b856-24ef25dd6328"/>
    <xsd:import namespace="a49578ce-d7b4-4ee6-88af-24decb47b5e2"/>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0da7fe0-59ed-462f-b856-24ef25dd632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Etiquetas de imagen" ma:readOnly="false" ma:fieldId="{5cf76f15-5ced-4ddc-b409-7134ff3c332f}" ma:taxonomyMulti="true" ma:sspId="6ab799fc-88a1-4c85-8146-0d5e511408f5"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a49578ce-d7b4-4ee6-88af-24decb47b5e2" elementFormDefault="qualified">
    <xsd:import namespace="http://schemas.microsoft.com/office/2006/documentManagement/types"/>
    <xsd:import namespace="http://schemas.microsoft.com/office/infopath/2007/PartnerControls"/>
    <xsd:element name="SharedWithUsers" ma:index="17" nillable="true" ma:displayName="Compartid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Detalles de uso compartido" ma:internalName="SharedWithDetails" ma:readOnly="true">
      <xsd:simpleType>
        <xsd:restriction base="dms:Note">
          <xsd:maxLength value="255"/>
        </xsd:restriction>
      </xsd:simpleType>
    </xsd:element>
    <xsd:element name="TaxCatchAll" ma:index="22" nillable="true" ma:displayName="Taxonomy Catch All Column" ma:hidden="true" ma:list="{802c1eac-eeb5-48cb-b42a-789e9c06887a}" ma:internalName="TaxCatchAll" ma:showField="CatchAllData" ma:web="a49578ce-d7b4-4ee6-88af-24decb47b5e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a49578ce-d7b4-4ee6-88af-24decb47b5e2" xsi:nil="true"/>
    <lcf76f155ced4ddcb4097134ff3c332f xmlns="b0da7fe0-59ed-462f-b856-24ef25dd6328">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793B2372-7C0C-4931-A76B-902522446761}">
  <ds:schemaRefs>
    <ds:schemaRef ds:uri="http://schemas.microsoft.com/sharepoint/v3/contenttype/forms"/>
  </ds:schemaRefs>
</ds:datastoreItem>
</file>

<file path=customXml/itemProps2.xml><?xml version="1.0" encoding="utf-8"?>
<ds:datastoreItem xmlns:ds="http://schemas.openxmlformats.org/officeDocument/2006/customXml" ds:itemID="{9B84C8F2-2E6E-4D55-A5F3-7038CE91FBB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0da7fe0-59ed-462f-b856-24ef25dd6328"/>
    <ds:schemaRef ds:uri="a49578ce-d7b4-4ee6-88af-24decb47b5e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DE153AA-7CFF-4D07-BAF1-E81C1AF95882}">
  <ds:schemaRefs>
    <ds:schemaRef ds:uri="http://schemas.microsoft.com/office/2006/metadata/properties"/>
    <ds:schemaRef ds:uri="http://schemas.microsoft.com/office/infopath/2007/PartnerControls"/>
    <ds:schemaRef ds:uri="a49578ce-d7b4-4ee6-88af-24decb47b5e2"/>
    <ds:schemaRef ds:uri="b0da7fe0-59ed-462f-b856-24ef25dd6328"/>
  </ds:schemaRefs>
</ds:datastoreItem>
</file>

<file path=docProps/app.xml><?xml version="1.0" encoding="utf-8"?>
<Properties xmlns="http://schemas.openxmlformats.org/officeDocument/2006/extended-properties" xmlns:vt="http://schemas.openxmlformats.org/officeDocument/2006/docPropsVTypes">
  <Template/>
  <TotalTime>160</TotalTime>
  <Words>1166</Words>
  <Application>Microsoft Office PowerPoint</Application>
  <PresentationFormat>Panorámica</PresentationFormat>
  <Paragraphs>152</Paragraphs>
  <Slides>8</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8</vt:i4>
      </vt:variant>
    </vt:vector>
  </HeadingPairs>
  <TitlesOfParts>
    <vt:vector size="12" baseType="lpstr">
      <vt:lpstr>Arial</vt:lpstr>
      <vt:lpstr>Calibri</vt:lpstr>
      <vt:lpstr>Helvetica</vt:lpstr>
      <vt:lpstr>Tema de Office</vt:lpstr>
      <vt:lpstr>Presentación de PowerPoint</vt:lpstr>
      <vt:lpstr>POLÍTICA DE PREVENCIÓN DEL DAÑO ANTIJURÍDICO VIGENCIAS 2024 -2025</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William Camilo  Baracaldo Godoy</dc:creator>
  <cp:lastModifiedBy>Jenny Isabel González Cantillo</cp:lastModifiedBy>
  <cp:revision>20</cp:revision>
  <dcterms:created xsi:type="dcterms:W3CDTF">2023-05-08T00:34:42Z</dcterms:created>
  <dcterms:modified xsi:type="dcterms:W3CDTF">2024-07-18T15:01:00Z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0x010100A548FF18688C3B489148FCC4B2AA28C9</vt:lpwstr>
  </property>
</Properties>
</file>