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ABFC13-F4EA-4F89-A90A-DFE63550AF77}" v="1" dt="2022-09-28T12:29:23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13CE3-E492-FE4D-5AF5-A4EB3639A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32AD57-A486-9604-FFF3-214DC41AF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C7FFAF-4BF5-2104-0627-FCC3B6B7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C3565A-8E8C-5DCF-98C0-4FEFA5CC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F6631-2598-752E-39D5-4B0E9414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52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18110-1722-F3B2-8190-F3816537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5F9832-0928-07BD-5FCF-0ECE81410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B437D5-BF58-7206-B54F-6256A561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92A389-4B5A-D5E5-8F0F-92FB8CB4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C34BC-5FA8-01D6-E6C5-4D18F5C4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691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D90F1D-76DB-7266-A095-632FAED59F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E5DAA8-8A57-9873-72FF-CE3350686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039718-9F55-1B0A-3373-20B7FABA7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811DA9-4A5A-4C14-81B7-A4B0A0FE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97C46-1C73-7583-F175-476E58E0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933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titucional 2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9DFADAA-F26B-48CE-B022-0764065931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8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A2A5D-7D0C-6A47-6A05-3DE74C67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730566-C56D-1045-1A8F-9BC2A090F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618E46-8DFE-AD58-51E2-9484343A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21DB46-1A94-CABB-CD1D-72CB6F4D7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1C3D17-0CA9-E10E-C235-E96AB201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61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1A395-9460-9D54-AD6C-07B98EA21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4DC666-4DF0-97A6-2B16-2FC1319C5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EC8B5B-3A78-4A1C-B4DA-9F856045F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8E6A8-C6BB-FE1B-DC28-C00C0409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13C2A8-78DA-D998-5E9E-4385A5D81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225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67C2F-CF2A-2EE7-8073-916A6787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05A86E-6EB8-F0FD-9309-2789453B5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62D8CB-663E-5495-54F6-85671AAD6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00E5F4-03F4-DBF2-9486-772B05E1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DFB7E7-A153-70AA-B9F2-EE16B7B3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866349-9880-4516-8F84-40A864C14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932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95E0A-669C-16AE-F475-0421BCF34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ADBEF1-0371-2572-C77B-B71ACDD98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239B2A-CBEF-AE28-C187-2BDE782B8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FAD703-B832-43A2-BAED-27EFE355F0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7217B4-D809-D806-A060-673ECC4DF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DB9165-DD8A-BD8E-6B89-4EE5F009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452101-FCB4-3C37-48A4-5930EE86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54C80F-7776-9C7A-7C01-1BCAFA0B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584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781BF-00B6-F55A-1805-D0EF3C33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7A25FE-F014-513C-A016-1C4AC1B93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535002-3ACB-FE93-AFF7-D5702487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C9FF3F-7131-B216-7063-460454F1C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696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00A72FE-939B-0D98-0836-11C475E2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08A9DA-D326-D7D5-2E52-03751BD3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89BE84-B4C7-AA7A-40B6-C90D3A8F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85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7A39B-971C-5581-734D-061D6F29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C11C67-8F72-0EF3-A055-4A1C287B9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D0C13B-B2AB-5C52-DDFF-7A7B7FA2F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7AAA14-DED5-395F-1808-ABB3437C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5CAA7E-8B8C-544C-7E5E-B170458A8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7D684F-A46C-EC49-84F0-4FFFDF73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895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74A9B-BCE3-2AB3-35B6-9864BAB83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AAE7C7-CFE0-E2E9-53B4-37751809F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C79F8E-A3CE-82D8-4328-3D253ECA5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E9697B-1A49-D005-4F59-72F5A3B6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E86FF7-6E7C-85B2-CCFA-8DEED013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7D87B0-54E0-E192-518B-F2720EA89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783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09C7BF-B83A-6FE0-ABD7-15273545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48ED4E-6690-D368-040E-DEB486F4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BE3C61-4648-316E-B31A-E1ED6477D7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318A-A321-40AC-BB4E-5C997A1D2B48}" type="datetimeFigureOut">
              <a:rPr lang="es-CO" smtClean="0"/>
              <a:t>29/09/2022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E6DA7-7E53-3F3B-6B49-B5994822EB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85573-2699-DEB4-380F-4EA432D81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7C03-3C40-47D5-9C12-8D83D70A8E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393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>
            <a:extLst>
              <a:ext uri="{FF2B5EF4-FFF2-40B4-BE49-F238E27FC236}">
                <a16:creationId xmlns:a16="http://schemas.microsoft.com/office/drawing/2014/main" id="{C8836B0A-0D66-4624-909D-F4F93120B96B}"/>
              </a:ext>
            </a:extLst>
          </p:cNvPr>
          <p:cNvSpPr/>
          <p:nvPr/>
        </p:nvSpPr>
        <p:spPr>
          <a:xfrm>
            <a:off x="6514116" y="4107789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B8ABE8E-1385-4D2F-BD04-7800B9D8D39A}"/>
              </a:ext>
            </a:extLst>
          </p:cNvPr>
          <p:cNvSpPr/>
          <p:nvPr/>
        </p:nvSpPr>
        <p:spPr>
          <a:xfrm>
            <a:off x="862824" y="2115136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A61244F-D6A4-476D-9F5C-2E29F6B481F7}"/>
              </a:ext>
            </a:extLst>
          </p:cNvPr>
          <p:cNvSpPr txBox="1"/>
          <p:nvPr/>
        </p:nvSpPr>
        <p:spPr>
          <a:xfrm>
            <a:off x="1971779" y="2192372"/>
            <a:ext cx="2762694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Brindar soluciones efectivas y rentables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BD5046-6962-4C69-AC27-F2CA2A33FE43}"/>
              </a:ext>
            </a:extLst>
          </p:cNvPr>
          <p:cNvSpPr txBox="1"/>
          <p:nvPr/>
        </p:nvSpPr>
        <p:spPr>
          <a:xfrm>
            <a:off x="1971779" y="3185783"/>
            <a:ext cx="2955930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Maximizar la rentabilidad de los accionistas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6B29C60-EC0D-4A67-93CA-ACACB79FB06D}"/>
              </a:ext>
            </a:extLst>
          </p:cNvPr>
          <p:cNvSpPr txBox="1"/>
          <p:nvPr/>
        </p:nvSpPr>
        <p:spPr>
          <a:xfrm>
            <a:off x="1971779" y="4171692"/>
            <a:ext cx="3240938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Convertirse en un referente en la movilización de activos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9FADE5F-DE6F-4798-9CC1-0E84C6B9D330}"/>
              </a:ext>
            </a:extLst>
          </p:cNvPr>
          <p:cNvSpPr txBox="1"/>
          <p:nvPr/>
        </p:nvSpPr>
        <p:spPr>
          <a:xfrm>
            <a:off x="1971779" y="5185213"/>
            <a:ext cx="2633771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Desarrollar nuevas líneas de negocio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4C1E212-097A-477F-937C-7A3DAC87F05D}"/>
              </a:ext>
            </a:extLst>
          </p:cNvPr>
          <p:cNvSpPr/>
          <p:nvPr/>
        </p:nvSpPr>
        <p:spPr>
          <a:xfrm>
            <a:off x="678395" y="2115136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3E38379-44AB-4326-9C2A-E2A432BB6E5B}"/>
              </a:ext>
            </a:extLst>
          </p:cNvPr>
          <p:cNvSpPr txBox="1"/>
          <p:nvPr/>
        </p:nvSpPr>
        <p:spPr>
          <a:xfrm>
            <a:off x="7600586" y="2195477"/>
            <a:ext cx="3265565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Promover la sostenibilidad del negocio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D0A26E6-6CE2-45CB-8D53-79B64EEDA55D}"/>
              </a:ext>
            </a:extLst>
          </p:cNvPr>
          <p:cNvSpPr txBox="1"/>
          <p:nvPr/>
        </p:nvSpPr>
        <p:spPr>
          <a:xfrm>
            <a:off x="7600586" y="3200836"/>
            <a:ext cx="2633771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Servir con eficiencia y transparencia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3AF3EA7-F538-486F-B4AF-1D7E69F70823}"/>
              </a:ext>
            </a:extLst>
          </p:cNvPr>
          <p:cNvSpPr txBox="1"/>
          <p:nvPr/>
        </p:nvSpPr>
        <p:spPr>
          <a:xfrm>
            <a:off x="7600586" y="4172338"/>
            <a:ext cx="2446168" cy="631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</a:pPr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 Narrow" charset="0"/>
              </a:rPr>
              <a:t>Operar con enfoque al cliente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9DC4411-B571-4E37-8EEC-1411AAAF2F62}"/>
              </a:ext>
            </a:extLst>
          </p:cNvPr>
          <p:cNvSpPr/>
          <p:nvPr/>
        </p:nvSpPr>
        <p:spPr>
          <a:xfrm>
            <a:off x="728413" y="2310796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1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5004CAB-1F25-4BAC-887D-98E322951144}"/>
              </a:ext>
            </a:extLst>
          </p:cNvPr>
          <p:cNvSpPr/>
          <p:nvPr/>
        </p:nvSpPr>
        <p:spPr>
          <a:xfrm>
            <a:off x="862824" y="3104487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FF62237-BFA3-49A9-BA47-AC9FDD31E57B}"/>
              </a:ext>
            </a:extLst>
          </p:cNvPr>
          <p:cNvSpPr/>
          <p:nvPr/>
        </p:nvSpPr>
        <p:spPr>
          <a:xfrm>
            <a:off x="678395" y="3104487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10A2E068-47A4-456D-9403-59F36A0D10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87920" y="3217134"/>
            <a:ext cx="520807" cy="504580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4FB9616F-185F-46A1-B4A2-EB1952F93796}"/>
              </a:ext>
            </a:extLst>
          </p:cNvPr>
          <p:cNvSpPr/>
          <p:nvPr/>
        </p:nvSpPr>
        <p:spPr>
          <a:xfrm>
            <a:off x="728413" y="3300147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2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CEB570D-96A3-425A-9667-5C6F4B202A5B}"/>
              </a:ext>
            </a:extLst>
          </p:cNvPr>
          <p:cNvSpPr/>
          <p:nvPr/>
        </p:nvSpPr>
        <p:spPr>
          <a:xfrm>
            <a:off x="862824" y="4108828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3A58322-8149-4EA0-BF89-55333BCE90DF}"/>
              </a:ext>
            </a:extLst>
          </p:cNvPr>
          <p:cNvSpPr/>
          <p:nvPr/>
        </p:nvSpPr>
        <p:spPr>
          <a:xfrm>
            <a:off x="678395" y="4108828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FB1456F-0D68-401B-A27D-6BA7FF356FCF}"/>
              </a:ext>
            </a:extLst>
          </p:cNvPr>
          <p:cNvSpPr/>
          <p:nvPr/>
        </p:nvSpPr>
        <p:spPr>
          <a:xfrm>
            <a:off x="728413" y="430448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3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C1528AF-95AD-4DF5-A33C-622CD6EB8F4F}"/>
              </a:ext>
            </a:extLst>
          </p:cNvPr>
          <p:cNvSpPr/>
          <p:nvPr/>
        </p:nvSpPr>
        <p:spPr>
          <a:xfrm>
            <a:off x="862824" y="5120664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B8C7BB0-1841-4EE6-9D7F-B21682D09BFD}"/>
              </a:ext>
            </a:extLst>
          </p:cNvPr>
          <p:cNvSpPr/>
          <p:nvPr/>
        </p:nvSpPr>
        <p:spPr>
          <a:xfrm>
            <a:off x="678395" y="5120664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040D836-B95E-4BAB-84F5-7C41D969305F}"/>
              </a:ext>
            </a:extLst>
          </p:cNvPr>
          <p:cNvSpPr/>
          <p:nvPr/>
        </p:nvSpPr>
        <p:spPr>
          <a:xfrm>
            <a:off x="728413" y="531632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4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4204D35E-0C49-4491-B082-44D4245575B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07359" y="2217342"/>
            <a:ext cx="526514" cy="519316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472546EA-266A-4D80-832B-C614B9590A6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5484" y="4223248"/>
            <a:ext cx="457633" cy="502807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307C88D9-ED93-458B-92C7-29F63BCDE26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5484" y="5224339"/>
            <a:ext cx="493230" cy="504580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CB78744F-FD56-4EE5-AD7B-8981993F556E}"/>
              </a:ext>
            </a:extLst>
          </p:cNvPr>
          <p:cNvSpPr/>
          <p:nvPr/>
        </p:nvSpPr>
        <p:spPr>
          <a:xfrm>
            <a:off x="6514116" y="2115136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1E32FEE-ED54-4EB6-916A-A993D0FC1C66}"/>
              </a:ext>
            </a:extLst>
          </p:cNvPr>
          <p:cNvSpPr/>
          <p:nvPr/>
        </p:nvSpPr>
        <p:spPr>
          <a:xfrm>
            <a:off x="6329687" y="2115136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4CC5A14-2E14-4F86-A46A-174994C189ED}"/>
              </a:ext>
            </a:extLst>
          </p:cNvPr>
          <p:cNvSpPr/>
          <p:nvPr/>
        </p:nvSpPr>
        <p:spPr>
          <a:xfrm>
            <a:off x="6379705" y="2310796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5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EF37ED6-5D53-4DEE-9CBD-BB5E2656973D}"/>
              </a:ext>
            </a:extLst>
          </p:cNvPr>
          <p:cNvSpPr/>
          <p:nvPr/>
        </p:nvSpPr>
        <p:spPr>
          <a:xfrm>
            <a:off x="6514116" y="3104487"/>
            <a:ext cx="977429" cy="733533"/>
          </a:xfrm>
          <a:prstGeom prst="rect">
            <a:avLst/>
          </a:prstGeom>
          <a:solidFill>
            <a:srgbClr val="64AFCA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5C3AFAD-5230-40EA-9991-AD837B07F1EB}"/>
              </a:ext>
            </a:extLst>
          </p:cNvPr>
          <p:cNvSpPr/>
          <p:nvPr/>
        </p:nvSpPr>
        <p:spPr>
          <a:xfrm>
            <a:off x="6329687" y="3104487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D17AF940-C3CD-4441-9974-41C8096AAA9E}"/>
              </a:ext>
            </a:extLst>
          </p:cNvPr>
          <p:cNvSpPr/>
          <p:nvPr/>
        </p:nvSpPr>
        <p:spPr>
          <a:xfrm>
            <a:off x="6379705" y="3300147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6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785DEB83-EBB7-40CF-A57B-C727902E949B}"/>
              </a:ext>
            </a:extLst>
          </p:cNvPr>
          <p:cNvSpPr/>
          <p:nvPr/>
        </p:nvSpPr>
        <p:spPr>
          <a:xfrm>
            <a:off x="6329687" y="4108828"/>
            <a:ext cx="377999" cy="733533"/>
          </a:xfrm>
          <a:prstGeom prst="rect">
            <a:avLst/>
          </a:prstGeom>
          <a:solidFill>
            <a:srgbClr val="2C6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CO" sz="1600" b="1" dirty="0">
              <a:solidFill>
                <a:schemeClr val="tx1"/>
              </a:solidFill>
              <a:cs typeface="Arial Narrow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7F665221-864A-4F9A-9DD2-15F6B0FB7FBE}"/>
              </a:ext>
            </a:extLst>
          </p:cNvPr>
          <p:cNvSpPr/>
          <p:nvPr/>
        </p:nvSpPr>
        <p:spPr>
          <a:xfrm>
            <a:off x="6379705" y="430448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1600" b="1" dirty="0">
                <a:solidFill>
                  <a:schemeClr val="bg1"/>
                </a:solidFill>
                <a:cs typeface="Arial Narrow" charset="0"/>
              </a:rPr>
              <a:t>7</a:t>
            </a: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21DFD4FA-9B9D-4FEE-AFAC-DBCCFE480ED2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52996" y="3217134"/>
            <a:ext cx="507010" cy="507010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A0D8E4DC-A15F-4232-B5D7-7DB72AF804E7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51233" y="2192372"/>
            <a:ext cx="493230" cy="533470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768F4056-9A19-4AF2-B399-308D1CFFF7EE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43563" y="4211464"/>
            <a:ext cx="527736" cy="527736"/>
          </a:xfrm>
          <a:prstGeom prst="rect">
            <a:avLst/>
          </a:prstGeom>
        </p:spPr>
      </p:pic>
      <p:sp>
        <p:nvSpPr>
          <p:cNvPr id="39" name="Marcador de texto 1">
            <a:extLst>
              <a:ext uri="{FF2B5EF4-FFF2-40B4-BE49-F238E27FC236}">
                <a16:creationId xmlns:a16="http://schemas.microsoft.com/office/drawing/2014/main" id="{8AF9EA45-372A-4149-BAF1-62B784D449DD}"/>
              </a:ext>
            </a:extLst>
          </p:cNvPr>
          <p:cNvSpPr txBox="1">
            <a:spLocks/>
          </p:cNvSpPr>
          <p:nvPr/>
        </p:nvSpPr>
        <p:spPr>
          <a:xfrm>
            <a:off x="5609063" y="347939"/>
            <a:ext cx="6119111" cy="4616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indent="0" algn="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solidFill>
                  <a:srgbClr val="2C6B8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CO" dirty="0"/>
              <a:t>Lineamientos Estratégicos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73E1616-5026-4400-AE6E-BCC21C5D47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56675" y="5979978"/>
            <a:ext cx="810040" cy="7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199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Viviana Neira Rodriguez</dc:creator>
  <cp:lastModifiedBy>Jenny Isabel González Cantillo</cp:lastModifiedBy>
  <cp:revision>2</cp:revision>
  <dcterms:created xsi:type="dcterms:W3CDTF">2022-09-28T12:28:02Z</dcterms:created>
  <dcterms:modified xsi:type="dcterms:W3CDTF">2022-09-29T15:09:00Z</dcterms:modified>
</cp:coreProperties>
</file>