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9" r:id="rId2"/>
    <p:sldId id="332" r:id="rId3"/>
    <p:sldId id="330" r:id="rId4"/>
    <p:sldId id="333" r:id="rId5"/>
    <p:sldId id="317" r:id="rId6"/>
    <p:sldId id="336" r:id="rId7"/>
    <p:sldId id="335" r:id="rId8"/>
    <p:sldId id="325" r:id="rId9"/>
    <p:sldId id="331" r:id="rId10"/>
    <p:sldId id="257" r:id="rId11"/>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B6EE51ED-49A8-4346-9786-450655A51410}">
          <p14:sldIdLst>
            <p14:sldId id="259"/>
            <p14:sldId id="332"/>
            <p14:sldId id="330"/>
            <p14:sldId id="333"/>
            <p14:sldId id="317"/>
            <p14:sldId id="336"/>
            <p14:sldId id="335"/>
            <p14:sldId id="325"/>
            <p14:sldId id="331"/>
            <p14:sldId id="25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ía Nelly López Hurtado" initials="MNLH" lastIdx="8" clrIdx="0">
    <p:extLst>
      <p:ext uri="{19B8F6BF-5375-455C-9EA6-DF929625EA0E}">
        <p15:presenceInfo xmlns:p15="http://schemas.microsoft.com/office/powerpoint/2012/main" userId="S::mlopezh@cisa.gov.co::1179f7d3-f199-4e47-bb32-5fdc4b2571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C65"/>
    <a:srgbClr val="2C6B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021847-C62D-4DCE-BAFC-DF96D0CF39FB}" v="13" dt="2022-09-28T16:28:15.025"/>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21" autoAdjust="0"/>
    <p:restoredTop sz="94660"/>
  </p:normalViewPr>
  <p:slideViewPr>
    <p:cSldViewPr snapToGrid="0">
      <p:cViewPr varScale="1">
        <p:scale>
          <a:sx n="77" d="100"/>
          <a:sy n="77" d="100"/>
        </p:scale>
        <p:origin x="68" y="12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2"/>
            <a:ext cx="2971800" cy="466434"/>
          </a:xfrm>
          <a:prstGeom prst="rect">
            <a:avLst/>
          </a:prstGeom>
        </p:spPr>
        <p:txBody>
          <a:bodyPr vert="horz" lIns="92830" tIns="46415" rIns="92830" bIns="46415" rtlCol="0"/>
          <a:lstStyle>
            <a:lvl1pPr algn="l">
              <a:defRPr sz="1200"/>
            </a:lvl1pPr>
          </a:lstStyle>
          <a:p>
            <a:endParaRPr lang="es-CO"/>
          </a:p>
        </p:txBody>
      </p:sp>
      <p:sp>
        <p:nvSpPr>
          <p:cNvPr id="3" name="Marcador de fecha 2"/>
          <p:cNvSpPr>
            <a:spLocks noGrp="1"/>
          </p:cNvSpPr>
          <p:nvPr>
            <p:ph type="dt" idx="1"/>
          </p:nvPr>
        </p:nvSpPr>
        <p:spPr>
          <a:xfrm>
            <a:off x="3884613" y="2"/>
            <a:ext cx="2971800" cy="466434"/>
          </a:xfrm>
          <a:prstGeom prst="rect">
            <a:avLst/>
          </a:prstGeom>
        </p:spPr>
        <p:txBody>
          <a:bodyPr vert="horz" lIns="92830" tIns="46415" rIns="92830" bIns="46415" rtlCol="0"/>
          <a:lstStyle>
            <a:lvl1pPr algn="r">
              <a:defRPr sz="1200"/>
            </a:lvl1pPr>
          </a:lstStyle>
          <a:p>
            <a:fld id="{C3CA97F1-09EE-4389-AF80-D9F82915F558}" type="datetimeFigureOut">
              <a:rPr lang="es-CO" smtClean="0"/>
              <a:t>28/09/2022</a:t>
            </a:fld>
            <a:endParaRPr lang="es-CO"/>
          </a:p>
        </p:txBody>
      </p:sp>
      <p:sp>
        <p:nvSpPr>
          <p:cNvPr id="4" name="Marcador de imagen de diapositiva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2830" tIns="46415" rIns="92830" bIns="46415" rtlCol="0" anchor="ctr"/>
          <a:lstStyle/>
          <a:p>
            <a:endParaRPr lang="es-CO"/>
          </a:p>
        </p:txBody>
      </p:sp>
      <p:sp>
        <p:nvSpPr>
          <p:cNvPr id="5" name="Marcador de notas 4"/>
          <p:cNvSpPr>
            <a:spLocks noGrp="1"/>
          </p:cNvSpPr>
          <p:nvPr>
            <p:ph type="body" sz="quarter" idx="3"/>
          </p:nvPr>
        </p:nvSpPr>
        <p:spPr>
          <a:xfrm>
            <a:off x="685800" y="4473891"/>
            <a:ext cx="5486400" cy="3660459"/>
          </a:xfrm>
          <a:prstGeom prst="rect">
            <a:avLst/>
          </a:prstGeom>
        </p:spPr>
        <p:txBody>
          <a:bodyPr vert="horz" lIns="92830" tIns="46415" rIns="92830" bIns="46415"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967"/>
            <a:ext cx="2971800" cy="466433"/>
          </a:xfrm>
          <a:prstGeom prst="rect">
            <a:avLst/>
          </a:prstGeom>
        </p:spPr>
        <p:txBody>
          <a:bodyPr vert="horz" lIns="92830" tIns="46415" rIns="92830" bIns="46415"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829967"/>
            <a:ext cx="2971800" cy="466433"/>
          </a:xfrm>
          <a:prstGeom prst="rect">
            <a:avLst/>
          </a:prstGeom>
        </p:spPr>
        <p:txBody>
          <a:bodyPr vert="horz" lIns="92830" tIns="46415" rIns="92830" bIns="46415" rtlCol="0" anchor="b"/>
          <a:lstStyle>
            <a:lvl1pPr algn="r">
              <a:defRPr sz="1200"/>
            </a:lvl1pPr>
          </a:lstStyle>
          <a:p>
            <a:fld id="{20FC5C8B-EFD3-4A13-9D4F-9E73B7CB2572}" type="slidenum">
              <a:rPr lang="es-CO" smtClean="0"/>
              <a:t>‹Nº›</a:t>
            </a:fld>
            <a:endParaRPr lang="es-CO"/>
          </a:p>
        </p:txBody>
      </p:sp>
    </p:spTree>
    <p:extLst>
      <p:ext uri="{BB962C8B-B14F-4D97-AF65-F5344CB8AC3E}">
        <p14:creationId xmlns:p14="http://schemas.microsoft.com/office/powerpoint/2010/main" val="3576798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3040EC9-F9B7-4359-9CCA-402CF9798AC1}"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2272863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3040EC9-F9B7-4359-9CCA-402CF9798AC1}"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141189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3040EC9-F9B7-4359-9CCA-402CF9798AC1}"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61504B-953E-47ED-8BDB-939E765D87CC}" type="slidenum">
              <a:rPr lang="en-US" smtClean="0"/>
              <a:t>‹Nº›</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5536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93040EC9-F9B7-4359-9CCA-402CF9798AC1}"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1577244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93040EC9-F9B7-4359-9CCA-402CF9798AC1}"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61504B-953E-47ED-8BDB-939E765D87CC}" type="slidenum">
              <a:rPr lang="en-US" smtClean="0"/>
              <a:t>‹Nº›</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42264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93040EC9-F9B7-4359-9CCA-402CF9798AC1}"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15517295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040EC9-F9B7-4359-9CCA-402CF9798AC1}"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2082456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040EC9-F9B7-4359-9CCA-402CF9798AC1}"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4067650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040EC9-F9B7-4359-9CCA-402CF9798AC1}"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2991291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3040EC9-F9B7-4359-9CCA-402CF9798AC1}"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1108283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040EC9-F9B7-4359-9CCA-402CF9798AC1}"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3394206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040EC9-F9B7-4359-9CCA-402CF9798AC1}" type="datetimeFigureOut">
              <a:rPr lang="en-US" smtClean="0"/>
              <a:t>9/28/2022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236872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040EC9-F9B7-4359-9CCA-402CF9798AC1}" type="datetimeFigureOut">
              <a:rPr lang="en-US" smtClean="0"/>
              <a:t>9/28/2022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1277455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040EC9-F9B7-4359-9CCA-402CF9798AC1}" type="datetimeFigureOut">
              <a:rPr lang="en-US" smtClean="0"/>
              <a:t>9/28/2022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2511224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3040EC9-F9B7-4359-9CCA-402CF9798AC1}"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3953647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3040EC9-F9B7-4359-9CCA-402CF9798AC1}"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61504B-953E-47ED-8BDB-939E765D87CC}" type="slidenum">
              <a:rPr lang="en-US" smtClean="0"/>
              <a:t>‹Nº›</a:t>
            </a:fld>
            <a:endParaRPr lang="en-US"/>
          </a:p>
        </p:txBody>
      </p:sp>
    </p:spTree>
    <p:extLst>
      <p:ext uri="{BB962C8B-B14F-4D97-AF65-F5344CB8AC3E}">
        <p14:creationId xmlns:p14="http://schemas.microsoft.com/office/powerpoint/2010/main" val="444973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3040EC9-F9B7-4359-9CCA-402CF9798AC1}" type="datetimeFigureOut">
              <a:rPr lang="en-US" smtClean="0"/>
              <a:t>9/28/2022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D61504B-953E-47ED-8BDB-939E765D87CC}" type="slidenum">
              <a:rPr lang="en-US" smtClean="0"/>
              <a:t>‹Nº›</a:t>
            </a:fld>
            <a:endParaRPr lang="en-US"/>
          </a:p>
        </p:txBody>
      </p:sp>
    </p:spTree>
    <p:extLst>
      <p:ext uri="{BB962C8B-B14F-4D97-AF65-F5344CB8AC3E}">
        <p14:creationId xmlns:p14="http://schemas.microsoft.com/office/powerpoint/2010/main" val="36042774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oleObject" Target="https://centraldeinversionessa-my.sharepoint.com/personal/tcastro_cisa_gov_co/Documents/Escritorio/TATIANA%20CASTRO/ANDJE/PPDA/PPDA%202022%20-%202023.xlsx!Hoja4!F2C2:F6C3"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oleObject" Target="https://centraldeinversionessa-my.sharepoint.com/personal/tcastro_cisa_gov_co/Documents/Escritorio/TATIANA%20CASTRO/ANDJE/PPDA/PPDA%202022%20-%202023.xlsx!Hoja4!F2C5:F3C6"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3412"/>
            <a:ext cx="12192000" cy="6856555"/>
          </a:xfrm>
          <a:prstGeom prst="rect">
            <a:avLst/>
          </a:prstGeom>
        </p:spPr>
      </p:pic>
      <p:sp>
        <p:nvSpPr>
          <p:cNvPr id="6" name="CuadroTexto 5"/>
          <p:cNvSpPr txBox="1"/>
          <p:nvPr/>
        </p:nvSpPr>
        <p:spPr>
          <a:xfrm>
            <a:off x="5558309" y="4128219"/>
            <a:ext cx="3856440" cy="461665"/>
          </a:xfrm>
          <a:prstGeom prst="rect">
            <a:avLst/>
          </a:prstGeom>
          <a:noFill/>
        </p:spPr>
        <p:txBody>
          <a:bodyPr wrap="none" rtlCol="0">
            <a:spAutoFit/>
          </a:bodyPr>
          <a:lstStyle/>
          <a:p>
            <a:r>
              <a:rPr lang="en-US" sz="2400" dirty="0">
                <a:solidFill>
                  <a:srgbClr val="2C6B81"/>
                </a:solidFill>
                <a:latin typeface="Calibri" panose="020F0502020204030204" pitchFamily="34" charset="0"/>
                <a:cs typeface="Calibri" panose="020F0502020204030204" pitchFamily="34" charset="0"/>
              </a:rPr>
              <a:t>Gerencia Jurídica del Negocio</a:t>
            </a:r>
          </a:p>
        </p:txBody>
      </p:sp>
      <p:sp>
        <p:nvSpPr>
          <p:cNvPr id="8" name="Título 1">
            <a:extLst>
              <a:ext uri="{FF2B5EF4-FFF2-40B4-BE49-F238E27FC236}">
                <a16:creationId xmlns:a16="http://schemas.microsoft.com/office/drawing/2014/main" id="{4E6A3A89-D5B6-47F5-8F5A-E6CA4936A06F}"/>
              </a:ext>
            </a:extLst>
          </p:cNvPr>
          <p:cNvSpPr>
            <a:spLocks noGrp="1"/>
          </p:cNvSpPr>
          <p:nvPr>
            <p:ph type="ctrTitle"/>
          </p:nvPr>
        </p:nvSpPr>
        <p:spPr>
          <a:xfrm>
            <a:off x="2464904" y="2504661"/>
            <a:ext cx="6949845" cy="1380656"/>
          </a:xfrm>
        </p:spPr>
        <p:txBody>
          <a:bodyPr>
            <a:normAutofit/>
          </a:bodyPr>
          <a:lstStyle/>
          <a:p>
            <a:pPr algn="ctr"/>
            <a:r>
              <a:rPr lang="es-ES_tradnl" sz="2400" dirty="0">
                <a:solidFill>
                  <a:srgbClr val="2C6B81"/>
                </a:solidFill>
                <a:latin typeface="Calibri" panose="020F0502020204030204" pitchFamily="34" charset="0"/>
                <a:ea typeface="+mn-ea"/>
                <a:cs typeface="Calibri" panose="020F0502020204030204" pitchFamily="34" charset="0"/>
              </a:rPr>
              <a:t>POLÍTICA DE PREVENCIÓN DEL DAÑO ANTIJURÍDICO</a:t>
            </a:r>
            <a:br>
              <a:rPr lang="es-ES_tradnl" sz="2400" dirty="0">
                <a:solidFill>
                  <a:srgbClr val="2C6B81"/>
                </a:solidFill>
                <a:latin typeface="Calibri" panose="020F0502020204030204" pitchFamily="34" charset="0"/>
                <a:ea typeface="+mn-ea"/>
                <a:cs typeface="Calibri" panose="020F0502020204030204" pitchFamily="34" charset="0"/>
              </a:rPr>
            </a:br>
            <a:r>
              <a:rPr lang="es-ES_tradnl" sz="2400" dirty="0">
                <a:solidFill>
                  <a:srgbClr val="2C6B81"/>
                </a:solidFill>
                <a:latin typeface="Calibri" panose="020F0502020204030204" pitchFamily="34" charset="0"/>
                <a:ea typeface="+mn-ea"/>
                <a:cs typeface="Calibri" panose="020F0502020204030204" pitchFamily="34" charset="0"/>
              </a:rPr>
              <a:t>CENTRAL DE INVERSIONES S.A. </a:t>
            </a:r>
            <a:br>
              <a:rPr lang="es-ES_tradnl" sz="2400" dirty="0">
                <a:solidFill>
                  <a:srgbClr val="2C6B81"/>
                </a:solidFill>
                <a:latin typeface="Calibri" panose="020F0502020204030204" pitchFamily="34" charset="0"/>
                <a:ea typeface="+mn-ea"/>
                <a:cs typeface="Calibri" panose="020F0502020204030204" pitchFamily="34" charset="0"/>
              </a:rPr>
            </a:br>
            <a:r>
              <a:rPr lang="es-ES_tradnl" sz="2400" dirty="0">
                <a:solidFill>
                  <a:srgbClr val="2C6B81"/>
                </a:solidFill>
                <a:latin typeface="Calibri" panose="020F0502020204030204" pitchFamily="34" charset="0"/>
                <a:ea typeface="+mn-ea"/>
                <a:cs typeface="Calibri" panose="020F0502020204030204" pitchFamily="34" charset="0"/>
              </a:rPr>
              <a:t> Vigencia: enero 2022 - diciembre 2023 </a:t>
            </a:r>
          </a:p>
        </p:txBody>
      </p:sp>
    </p:spTree>
    <p:extLst>
      <p:ext uri="{BB962C8B-B14F-4D97-AF65-F5344CB8AC3E}">
        <p14:creationId xmlns:p14="http://schemas.microsoft.com/office/powerpoint/2010/main" val="3423044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9156"/>
          </a:xfrm>
          <a:prstGeom prst="rect">
            <a:avLst/>
          </a:prstGeom>
        </p:spPr>
      </p:pic>
      <p:sp>
        <p:nvSpPr>
          <p:cNvPr id="4" name="CuadroTexto 3"/>
          <p:cNvSpPr txBox="1"/>
          <p:nvPr/>
        </p:nvSpPr>
        <p:spPr>
          <a:xfrm>
            <a:off x="7466974" y="2994433"/>
            <a:ext cx="1552156" cy="646331"/>
          </a:xfrm>
          <a:prstGeom prst="rect">
            <a:avLst/>
          </a:prstGeom>
          <a:noFill/>
        </p:spPr>
        <p:txBody>
          <a:bodyPr wrap="none" rtlCol="0">
            <a:spAutoFit/>
          </a:bodyPr>
          <a:lstStyle/>
          <a:p>
            <a:r>
              <a:rPr lang="es-MX" sz="3600" dirty="0">
                <a:solidFill>
                  <a:schemeClr val="bg1"/>
                </a:solidFill>
                <a:latin typeface="Calibri" panose="020F0502020204030204" pitchFamily="34" charset="0"/>
                <a:cs typeface="Calibri" panose="020F0502020204030204" pitchFamily="34" charset="0"/>
              </a:rPr>
              <a:t>Gracias</a:t>
            </a:r>
            <a:endParaRPr lang="en-US" sz="3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98091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445"/>
            <a:ext cx="12192000" cy="6856555"/>
          </a:xfrm>
          <a:prstGeom prst="rect">
            <a:avLst/>
          </a:prstGeom>
        </p:spPr>
      </p:pic>
      <p:sp>
        <p:nvSpPr>
          <p:cNvPr id="9" name="CuadroTexto 8">
            <a:extLst>
              <a:ext uri="{FF2B5EF4-FFF2-40B4-BE49-F238E27FC236}">
                <a16:creationId xmlns:a16="http://schemas.microsoft.com/office/drawing/2014/main" id="{2B6A8F35-9853-4C07-A2F3-013B316C6E2E}"/>
              </a:ext>
            </a:extLst>
          </p:cNvPr>
          <p:cNvSpPr txBox="1"/>
          <p:nvPr/>
        </p:nvSpPr>
        <p:spPr>
          <a:xfrm>
            <a:off x="2451651" y="600786"/>
            <a:ext cx="8350737" cy="461665"/>
          </a:xfrm>
          <a:prstGeom prst="rect">
            <a:avLst/>
          </a:prstGeom>
          <a:noFill/>
        </p:spPr>
        <p:txBody>
          <a:bodyPr wrap="square" rtlCol="0">
            <a:spAutoFit/>
          </a:bodyPr>
          <a:lstStyle/>
          <a:p>
            <a:pPr algn="ctr"/>
            <a:r>
              <a:rPr lang="en-US" sz="2400" b="1" dirty="0">
                <a:latin typeface="Calibri" panose="020F0502020204030204" pitchFamily="34" charset="0"/>
                <a:cs typeface="Calibri" panose="020F0502020204030204" pitchFamily="34" charset="0"/>
              </a:rPr>
              <a:t>MARCO NORMATIVO PARA LA ELABORACIÓN DE LA PPDA</a:t>
            </a:r>
            <a:endParaRPr lang="es-CO" sz="2400" dirty="0">
              <a:latin typeface="Calibri" panose="020F0502020204030204" pitchFamily="34" charset="0"/>
              <a:cs typeface="Calibri" panose="020F0502020204030204" pitchFamily="34" charset="0"/>
            </a:endParaRPr>
          </a:p>
        </p:txBody>
      </p:sp>
      <p:sp>
        <p:nvSpPr>
          <p:cNvPr id="6" name="Rectángulo 5">
            <a:extLst>
              <a:ext uri="{FF2B5EF4-FFF2-40B4-BE49-F238E27FC236}">
                <a16:creationId xmlns:a16="http://schemas.microsoft.com/office/drawing/2014/main" id="{39DA6508-6069-4713-81D6-CD11BE335FA9}"/>
              </a:ext>
            </a:extLst>
          </p:cNvPr>
          <p:cNvSpPr/>
          <p:nvPr/>
        </p:nvSpPr>
        <p:spPr>
          <a:xfrm>
            <a:off x="1017562" y="1941979"/>
            <a:ext cx="9784826" cy="3785652"/>
          </a:xfrm>
          <a:prstGeom prst="rect">
            <a:avLst/>
          </a:prstGeom>
        </p:spPr>
        <p:txBody>
          <a:bodyPr wrap="square">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endParaRPr lang="es-CO" sz="2000" dirty="0">
              <a:latin typeface="Calibri" panose="020F0502020204030204" pitchFamily="34" charset="0"/>
              <a:cs typeface="Calibri" panose="020F0502020204030204" pitchFamily="34" charset="0"/>
            </a:endParaRPr>
          </a:p>
          <a:p>
            <a:pPr algn="just"/>
            <a:r>
              <a:rPr lang="es-CO" sz="2000" dirty="0">
                <a:latin typeface="Calibri" panose="020F0502020204030204" pitchFamily="34" charset="0"/>
                <a:cs typeface="Calibri" panose="020F0502020204030204" pitchFamily="34" charset="0"/>
              </a:rPr>
              <a:t>La Agencia Nacional de Defensa Jurídica del Estado en el marco de las funciones asignadas por la Ley 1444 de 2011 y reguladas por el Decreto Ley 4085 de 2011, especialmente las referidas a la prevención de las conductas antijurídicas, del daño antijurídico y la extensión de sus efectos, emitió la Circular Externa No. 05 del 27 de septiembre de 2019 en la que fueron establecidos los lineamientos para la formulación, implementación y seguimiento de las políticas de prevención del daño antijurídico. En el numeral 2.3 de la Circular en comento, se indica que, para efectos de la formulación de las políticas de prevención del daño antijurídico, las entidades podrán tomar como base para el planteamiento de la política la </a:t>
            </a:r>
            <a:r>
              <a:rPr lang="es-CO" sz="2000" b="1" dirty="0">
                <a:latin typeface="Calibri" panose="020F0502020204030204" pitchFamily="34" charset="0"/>
                <a:cs typeface="Calibri" panose="020F0502020204030204" pitchFamily="34" charset="0"/>
              </a:rPr>
              <a:t>litigiosidad</a:t>
            </a:r>
            <a:r>
              <a:rPr lang="es-CO" sz="2000" dirty="0">
                <a:latin typeface="Calibri" panose="020F0502020204030204" pitchFamily="34" charset="0"/>
                <a:cs typeface="Calibri" panose="020F0502020204030204" pitchFamily="34" charset="0"/>
              </a:rPr>
              <a:t>, la cual para esta oportunidad la información objeto de análisis fue tomada de los veintiún (21) meses anteriores a la formulación con corte al 30 de septiembre de 2021, de conformidad con lo dispuesto por la ANDJE.  </a:t>
            </a:r>
          </a:p>
        </p:txBody>
      </p:sp>
      <p:sp>
        <p:nvSpPr>
          <p:cNvPr id="7" name="CuadroTexto 6">
            <a:extLst>
              <a:ext uri="{FF2B5EF4-FFF2-40B4-BE49-F238E27FC236}">
                <a16:creationId xmlns:a16="http://schemas.microsoft.com/office/drawing/2014/main" id="{D4209195-9C84-4D1A-AC7B-671271057E43}"/>
              </a:ext>
            </a:extLst>
          </p:cNvPr>
          <p:cNvSpPr txBox="1"/>
          <p:nvPr/>
        </p:nvSpPr>
        <p:spPr>
          <a:xfrm>
            <a:off x="1017562" y="6123538"/>
            <a:ext cx="7805092" cy="338554"/>
          </a:xfrm>
          <a:prstGeom prst="rect">
            <a:avLst/>
          </a:prstGeom>
          <a:noFill/>
        </p:spPr>
        <p:txBody>
          <a:bodyPr wrap="square" rtlCol="0">
            <a:spAutoFit/>
          </a:bodyPr>
          <a:lstStyle/>
          <a:p>
            <a:r>
              <a:rPr lang="es-CO" sz="1600" dirty="0">
                <a:latin typeface="Calibri" panose="020F0502020204030204" pitchFamily="34" charset="0"/>
                <a:cs typeface="Calibri" panose="020F0502020204030204" pitchFamily="34" charset="0"/>
              </a:rPr>
              <a:t>* PPDA: Política prevención del daño antijurídico. </a:t>
            </a:r>
          </a:p>
        </p:txBody>
      </p:sp>
    </p:spTree>
    <p:extLst>
      <p:ext uri="{BB962C8B-B14F-4D97-AF65-F5344CB8AC3E}">
        <p14:creationId xmlns:p14="http://schemas.microsoft.com/office/powerpoint/2010/main" val="1765463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6555"/>
          </a:xfrm>
          <a:prstGeom prst="rect">
            <a:avLst/>
          </a:prstGeom>
        </p:spPr>
      </p:pic>
      <p:sp>
        <p:nvSpPr>
          <p:cNvPr id="12" name="Rectángulo 11">
            <a:extLst>
              <a:ext uri="{FF2B5EF4-FFF2-40B4-BE49-F238E27FC236}">
                <a16:creationId xmlns:a16="http://schemas.microsoft.com/office/drawing/2014/main" id="{104A6C27-CE4B-4342-BAE9-60428F817638}"/>
              </a:ext>
            </a:extLst>
          </p:cNvPr>
          <p:cNvSpPr/>
          <p:nvPr/>
        </p:nvSpPr>
        <p:spPr>
          <a:xfrm>
            <a:off x="543340" y="1316658"/>
            <a:ext cx="11237844" cy="830997"/>
          </a:xfrm>
          <a:prstGeom prst="rect">
            <a:avLst/>
          </a:prstGeom>
          <a:noFill/>
          <a:ln>
            <a:noFill/>
          </a:ln>
        </p:spPr>
        <p:txBody>
          <a:bodyPr wrap="square">
            <a:spAutoFit/>
          </a:bodyPr>
          <a:lstStyle/>
          <a:p>
            <a:pPr algn="just"/>
            <a:endParaRPr lang="es-CO" sz="1600" dirty="0">
              <a:solidFill>
                <a:srgbClr val="000000"/>
              </a:solidFill>
              <a:latin typeface="Segoe UI" panose="020B0502040204020203" pitchFamily="34" charset="0"/>
            </a:endParaRPr>
          </a:p>
          <a:p>
            <a:pPr algn="just"/>
            <a:endParaRPr lang="es-CO" sz="1600" dirty="0">
              <a:solidFill>
                <a:srgbClr val="000000"/>
              </a:solidFill>
              <a:latin typeface="Segoe UI" panose="020B0502040204020203" pitchFamily="34" charset="0"/>
            </a:endParaRPr>
          </a:p>
          <a:p>
            <a:pPr algn="just"/>
            <a:endParaRPr lang="es-ES" sz="1600" b="0" i="0" u="none" strike="noStrike" baseline="0" dirty="0">
              <a:solidFill>
                <a:srgbClr val="000000"/>
              </a:solidFill>
              <a:latin typeface="Segoe UI" panose="020B0502040204020203" pitchFamily="34" charset="0"/>
            </a:endParaRPr>
          </a:p>
        </p:txBody>
      </p:sp>
      <p:sp>
        <p:nvSpPr>
          <p:cNvPr id="9" name="CuadroTexto 8">
            <a:extLst>
              <a:ext uri="{FF2B5EF4-FFF2-40B4-BE49-F238E27FC236}">
                <a16:creationId xmlns:a16="http://schemas.microsoft.com/office/drawing/2014/main" id="{2B6A8F35-9853-4C07-A2F3-013B316C6E2E}"/>
              </a:ext>
            </a:extLst>
          </p:cNvPr>
          <p:cNvSpPr txBox="1"/>
          <p:nvPr/>
        </p:nvSpPr>
        <p:spPr>
          <a:xfrm>
            <a:off x="2143163" y="474313"/>
            <a:ext cx="9528313" cy="707886"/>
          </a:xfrm>
          <a:prstGeom prst="rect">
            <a:avLst/>
          </a:prstGeom>
          <a:noFill/>
        </p:spPr>
        <p:txBody>
          <a:bodyPr wrap="square" rtlCol="0">
            <a:spAutoFit/>
          </a:bodyPr>
          <a:lstStyle/>
          <a:p>
            <a:pPr algn="ctr"/>
            <a:r>
              <a:rPr lang="es-CO" sz="2000" b="1" dirty="0">
                <a:latin typeface="Calibri" panose="020F0502020204030204" pitchFamily="34" charset="0"/>
                <a:cs typeface="Calibri" panose="020F0502020204030204" pitchFamily="34" charset="0"/>
              </a:rPr>
              <a:t>PASOS AGOTADOS EN EL CICLO DE FORMULACIÓN Y APROBACIÓN DE LA PPDA SEGÚN DIRECTRIZ DE LA ANDJE</a:t>
            </a:r>
            <a:endParaRPr lang="es-CO" sz="2000" dirty="0">
              <a:latin typeface="Calibri" panose="020F0502020204030204" pitchFamily="34" charset="0"/>
              <a:cs typeface="Calibri" panose="020F0502020204030204" pitchFamily="34" charset="0"/>
            </a:endParaRPr>
          </a:p>
        </p:txBody>
      </p:sp>
      <p:graphicFrame>
        <p:nvGraphicFramePr>
          <p:cNvPr id="2" name="Tabla 1">
            <a:extLst>
              <a:ext uri="{FF2B5EF4-FFF2-40B4-BE49-F238E27FC236}">
                <a16:creationId xmlns:a16="http://schemas.microsoft.com/office/drawing/2014/main" id="{56BA524C-9348-4C3E-9A45-A50B250FCD81}"/>
              </a:ext>
            </a:extLst>
          </p:cNvPr>
          <p:cNvGraphicFramePr>
            <a:graphicFrameLocks noGrp="1"/>
          </p:cNvGraphicFramePr>
          <p:nvPr/>
        </p:nvGraphicFramePr>
        <p:xfrm>
          <a:off x="-319609" y="-2714341"/>
          <a:ext cx="8915388" cy="1426516"/>
        </p:xfrm>
        <a:graphic>
          <a:graphicData uri="http://schemas.openxmlformats.org/drawingml/2006/table">
            <a:tbl>
              <a:tblPr>
                <a:tableStyleId>{5C22544A-7EE6-4342-B048-85BDC9FD1C3A}</a:tableStyleId>
              </a:tblPr>
              <a:tblGrid>
                <a:gridCol w="283178">
                  <a:extLst>
                    <a:ext uri="{9D8B030D-6E8A-4147-A177-3AD203B41FA5}">
                      <a16:colId xmlns:a16="http://schemas.microsoft.com/office/drawing/2014/main" val="3318830699"/>
                    </a:ext>
                  </a:extLst>
                </a:gridCol>
                <a:gridCol w="283178">
                  <a:extLst>
                    <a:ext uri="{9D8B030D-6E8A-4147-A177-3AD203B41FA5}">
                      <a16:colId xmlns:a16="http://schemas.microsoft.com/office/drawing/2014/main" val="2513335201"/>
                    </a:ext>
                  </a:extLst>
                </a:gridCol>
                <a:gridCol w="283178">
                  <a:extLst>
                    <a:ext uri="{9D8B030D-6E8A-4147-A177-3AD203B41FA5}">
                      <a16:colId xmlns:a16="http://schemas.microsoft.com/office/drawing/2014/main" val="1582751067"/>
                    </a:ext>
                  </a:extLst>
                </a:gridCol>
                <a:gridCol w="283178">
                  <a:extLst>
                    <a:ext uri="{9D8B030D-6E8A-4147-A177-3AD203B41FA5}">
                      <a16:colId xmlns:a16="http://schemas.microsoft.com/office/drawing/2014/main" val="1067953290"/>
                    </a:ext>
                  </a:extLst>
                </a:gridCol>
                <a:gridCol w="283178">
                  <a:extLst>
                    <a:ext uri="{9D8B030D-6E8A-4147-A177-3AD203B41FA5}">
                      <a16:colId xmlns:a16="http://schemas.microsoft.com/office/drawing/2014/main" val="764168596"/>
                    </a:ext>
                  </a:extLst>
                </a:gridCol>
                <a:gridCol w="283178">
                  <a:extLst>
                    <a:ext uri="{9D8B030D-6E8A-4147-A177-3AD203B41FA5}">
                      <a16:colId xmlns:a16="http://schemas.microsoft.com/office/drawing/2014/main" val="3918860248"/>
                    </a:ext>
                  </a:extLst>
                </a:gridCol>
                <a:gridCol w="283178">
                  <a:extLst>
                    <a:ext uri="{9D8B030D-6E8A-4147-A177-3AD203B41FA5}">
                      <a16:colId xmlns:a16="http://schemas.microsoft.com/office/drawing/2014/main" val="1909677012"/>
                    </a:ext>
                  </a:extLst>
                </a:gridCol>
                <a:gridCol w="283178">
                  <a:extLst>
                    <a:ext uri="{9D8B030D-6E8A-4147-A177-3AD203B41FA5}">
                      <a16:colId xmlns:a16="http://schemas.microsoft.com/office/drawing/2014/main" val="2329117087"/>
                    </a:ext>
                  </a:extLst>
                </a:gridCol>
                <a:gridCol w="283178">
                  <a:extLst>
                    <a:ext uri="{9D8B030D-6E8A-4147-A177-3AD203B41FA5}">
                      <a16:colId xmlns:a16="http://schemas.microsoft.com/office/drawing/2014/main" val="999220492"/>
                    </a:ext>
                  </a:extLst>
                </a:gridCol>
                <a:gridCol w="283178">
                  <a:extLst>
                    <a:ext uri="{9D8B030D-6E8A-4147-A177-3AD203B41FA5}">
                      <a16:colId xmlns:a16="http://schemas.microsoft.com/office/drawing/2014/main" val="415558083"/>
                    </a:ext>
                  </a:extLst>
                </a:gridCol>
                <a:gridCol w="283178">
                  <a:extLst>
                    <a:ext uri="{9D8B030D-6E8A-4147-A177-3AD203B41FA5}">
                      <a16:colId xmlns:a16="http://schemas.microsoft.com/office/drawing/2014/main" val="493624213"/>
                    </a:ext>
                  </a:extLst>
                </a:gridCol>
                <a:gridCol w="420048">
                  <a:extLst>
                    <a:ext uri="{9D8B030D-6E8A-4147-A177-3AD203B41FA5}">
                      <a16:colId xmlns:a16="http://schemas.microsoft.com/office/drawing/2014/main" val="134840932"/>
                    </a:ext>
                  </a:extLst>
                </a:gridCol>
                <a:gridCol w="283178">
                  <a:extLst>
                    <a:ext uri="{9D8B030D-6E8A-4147-A177-3AD203B41FA5}">
                      <a16:colId xmlns:a16="http://schemas.microsoft.com/office/drawing/2014/main" val="583955360"/>
                    </a:ext>
                  </a:extLst>
                </a:gridCol>
                <a:gridCol w="283178">
                  <a:extLst>
                    <a:ext uri="{9D8B030D-6E8A-4147-A177-3AD203B41FA5}">
                      <a16:colId xmlns:a16="http://schemas.microsoft.com/office/drawing/2014/main" val="2147356725"/>
                    </a:ext>
                  </a:extLst>
                </a:gridCol>
                <a:gridCol w="283178">
                  <a:extLst>
                    <a:ext uri="{9D8B030D-6E8A-4147-A177-3AD203B41FA5}">
                      <a16:colId xmlns:a16="http://schemas.microsoft.com/office/drawing/2014/main" val="3469492856"/>
                    </a:ext>
                  </a:extLst>
                </a:gridCol>
                <a:gridCol w="283178">
                  <a:extLst>
                    <a:ext uri="{9D8B030D-6E8A-4147-A177-3AD203B41FA5}">
                      <a16:colId xmlns:a16="http://schemas.microsoft.com/office/drawing/2014/main" val="1538689197"/>
                    </a:ext>
                  </a:extLst>
                </a:gridCol>
                <a:gridCol w="283178">
                  <a:extLst>
                    <a:ext uri="{9D8B030D-6E8A-4147-A177-3AD203B41FA5}">
                      <a16:colId xmlns:a16="http://schemas.microsoft.com/office/drawing/2014/main" val="47235821"/>
                    </a:ext>
                  </a:extLst>
                </a:gridCol>
                <a:gridCol w="283178">
                  <a:extLst>
                    <a:ext uri="{9D8B030D-6E8A-4147-A177-3AD203B41FA5}">
                      <a16:colId xmlns:a16="http://schemas.microsoft.com/office/drawing/2014/main" val="4186731741"/>
                    </a:ext>
                  </a:extLst>
                </a:gridCol>
                <a:gridCol w="283178">
                  <a:extLst>
                    <a:ext uri="{9D8B030D-6E8A-4147-A177-3AD203B41FA5}">
                      <a16:colId xmlns:a16="http://schemas.microsoft.com/office/drawing/2014/main" val="1422215489"/>
                    </a:ext>
                  </a:extLst>
                </a:gridCol>
                <a:gridCol w="283178">
                  <a:extLst>
                    <a:ext uri="{9D8B030D-6E8A-4147-A177-3AD203B41FA5}">
                      <a16:colId xmlns:a16="http://schemas.microsoft.com/office/drawing/2014/main" val="1056405555"/>
                    </a:ext>
                  </a:extLst>
                </a:gridCol>
                <a:gridCol w="283178">
                  <a:extLst>
                    <a:ext uri="{9D8B030D-6E8A-4147-A177-3AD203B41FA5}">
                      <a16:colId xmlns:a16="http://schemas.microsoft.com/office/drawing/2014/main" val="3699809171"/>
                    </a:ext>
                  </a:extLst>
                </a:gridCol>
                <a:gridCol w="283178">
                  <a:extLst>
                    <a:ext uri="{9D8B030D-6E8A-4147-A177-3AD203B41FA5}">
                      <a16:colId xmlns:a16="http://schemas.microsoft.com/office/drawing/2014/main" val="1904308165"/>
                    </a:ext>
                  </a:extLst>
                </a:gridCol>
                <a:gridCol w="283178">
                  <a:extLst>
                    <a:ext uri="{9D8B030D-6E8A-4147-A177-3AD203B41FA5}">
                      <a16:colId xmlns:a16="http://schemas.microsoft.com/office/drawing/2014/main" val="132520930"/>
                    </a:ext>
                  </a:extLst>
                </a:gridCol>
                <a:gridCol w="283178">
                  <a:extLst>
                    <a:ext uri="{9D8B030D-6E8A-4147-A177-3AD203B41FA5}">
                      <a16:colId xmlns:a16="http://schemas.microsoft.com/office/drawing/2014/main" val="3545401473"/>
                    </a:ext>
                  </a:extLst>
                </a:gridCol>
                <a:gridCol w="283178">
                  <a:extLst>
                    <a:ext uri="{9D8B030D-6E8A-4147-A177-3AD203B41FA5}">
                      <a16:colId xmlns:a16="http://schemas.microsoft.com/office/drawing/2014/main" val="1223051118"/>
                    </a:ext>
                  </a:extLst>
                </a:gridCol>
                <a:gridCol w="283178">
                  <a:extLst>
                    <a:ext uri="{9D8B030D-6E8A-4147-A177-3AD203B41FA5}">
                      <a16:colId xmlns:a16="http://schemas.microsoft.com/office/drawing/2014/main" val="570931806"/>
                    </a:ext>
                  </a:extLst>
                </a:gridCol>
                <a:gridCol w="283178">
                  <a:extLst>
                    <a:ext uri="{9D8B030D-6E8A-4147-A177-3AD203B41FA5}">
                      <a16:colId xmlns:a16="http://schemas.microsoft.com/office/drawing/2014/main" val="1690769530"/>
                    </a:ext>
                  </a:extLst>
                </a:gridCol>
                <a:gridCol w="283178">
                  <a:extLst>
                    <a:ext uri="{9D8B030D-6E8A-4147-A177-3AD203B41FA5}">
                      <a16:colId xmlns:a16="http://schemas.microsoft.com/office/drawing/2014/main" val="3490148977"/>
                    </a:ext>
                  </a:extLst>
                </a:gridCol>
                <a:gridCol w="283178">
                  <a:extLst>
                    <a:ext uri="{9D8B030D-6E8A-4147-A177-3AD203B41FA5}">
                      <a16:colId xmlns:a16="http://schemas.microsoft.com/office/drawing/2014/main" val="2900729606"/>
                    </a:ext>
                  </a:extLst>
                </a:gridCol>
                <a:gridCol w="283178">
                  <a:extLst>
                    <a:ext uri="{9D8B030D-6E8A-4147-A177-3AD203B41FA5}">
                      <a16:colId xmlns:a16="http://schemas.microsoft.com/office/drawing/2014/main" val="1926705734"/>
                    </a:ext>
                  </a:extLst>
                </a:gridCol>
                <a:gridCol w="283178">
                  <a:extLst>
                    <a:ext uri="{9D8B030D-6E8A-4147-A177-3AD203B41FA5}">
                      <a16:colId xmlns:a16="http://schemas.microsoft.com/office/drawing/2014/main" val="4104151615"/>
                    </a:ext>
                  </a:extLst>
                </a:gridCol>
              </a:tblGrid>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3633891555"/>
                  </a:ext>
                </a:extLst>
              </a:tr>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400" b="0" i="0" u="none" strike="noStrike">
                        <a:solidFill>
                          <a:srgbClr val="000000"/>
                        </a:solidFill>
                        <a:effectLst/>
                        <a:latin typeface="Calibri" panose="020F0502020204030204" pitchFamily="34" charset="0"/>
                      </a:endParaRPr>
                    </a:p>
                  </a:txBody>
                  <a:tcPr marL="0" marR="0" marT="0" marB="0"/>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3946818089"/>
                  </a:ext>
                </a:extLst>
              </a:tr>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2491326152"/>
                  </a:ext>
                </a:extLst>
              </a:tr>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2231331225"/>
                  </a:ext>
                </a:extLst>
              </a:tr>
              <a:tr h="109732">
                <a:tc>
                  <a:txBody>
                    <a:bodyPr/>
                    <a:lstStyle/>
                    <a:p>
                      <a:pPr algn="l" fontAlgn="b"/>
                      <a:r>
                        <a:rPr lang="es-CO" sz="500" u="none" strike="noStrike">
                          <a:effectLst/>
                        </a:rPr>
                        <a:t> </a:t>
                      </a:r>
                      <a:endParaRPr lang="es-CO" sz="400" b="0" i="0" u="none" strike="noStrike">
                        <a:solidFill>
                          <a:srgbClr val="000000"/>
                        </a:solidFill>
                        <a:effectLst/>
                        <a:latin typeface="Calibri" panose="020F0502020204030204" pitchFamily="34" charset="0"/>
                      </a:endParaRPr>
                    </a:p>
                  </a:txBody>
                  <a:tcPr marL="0" marR="0" marT="0" marB="0"/>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4125041505"/>
                  </a:ext>
                </a:extLst>
              </a:tr>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3810634807"/>
                  </a:ext>
                </a:extLst>
              </a:tr>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1731912436"/>
                  </a:ext>
                </a:extLst>
              </a:tr>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4169415809"/>
                  </a:ext>
                </a:extLst>
              </a:tr>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1747900425"/>
                  </a:ext>
                </a:extLst>
              </a:tr>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2190713106"/>
                  </a:ext>
                </a:extLst>
              </a:tr>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306636353"/>
                  </a:ext>
                </a:extLst>
              </a:tr>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extLst>
                  <a:ext uri="{0D108BD9-81ED-4DB2-BD59-A6C34878D82A}">
                    <a16:rowId xmlns:a16="http://schemas.microsoft.com/office/drawing/2014/main" val="1365158774"/>
                  </a:ext>
                </a:extLst>
              </a:tr>
              <a:tr h="109732">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a:effectLst/>
                        </a:rPr>
                        <a:t> </a:t>
                      </a:r>
                      <a:endParaRPr lang="es-CO" sz="500" b="0" i="0" u="none" strike="noStrike">
                        <a:solidFill>
                          <a:srgbClr val="000000"/>
                        </a:solidFill>
                        <a:effectLst/>
                        <a:latin typeface="Work Sans" pitchFamily="2" charset="0"/>
                      </a:endParaRPr>
                    </a:p>
                  </a:txBody>
                  <a:tcPr marL="0" marR="0" marT="0" marB="0" anchor="b"/>
                </a:tc>
                <a:tc>
                  <a:txBody>
                    <a:bodyPr/>
                    <a:lstStyle/>
                    <a:p>
                      <a:pPr algn="l" fontAlgn="b"/>
                      <a:r>
                        <a:rPr lang="es-CO" sz="500" u="none" strike="noStrike" dirty="0">
                          <a:effectLst/>
                        </a:rPr>
                        <a:t> </a:t>
                      </a:r>
                      <a:endParaRPr lang="es-CO" sz="500" b="0" i="0" u="none" strike="noStrike" dirty="0">
                        <a:solidFill>
                          <a:srgbClr val="000000"/>
                        </a:solidFill>
                        <a:effectLst/>
                        <a:latin typeface="Work Sans" pitchFamily="2" charset="0"/>
                      </a:endParaRPr>
                    </a:p>
                  </a:txBody>
                  <a:tcPr marL="0" marR="0" marT="0" marB="0" anchor="b"/>
                </a:tc>
                <a:extLst>
                  <a:ext uri="{0D108BD9-81ED-4DB2-BD59-A6C34878D82A}">
                    <a16:rowId xmlns:a16="http://schemas.microsoft.com/office/drawing/2014/main" val="774672240"/>
                  </a:ext>
                </a:extLst>
              </a:tr>
            </a:tbl>
          </a:graphicData>
        </a:graphic>
      </p:graphicFrame>
      <p:sp>
        <p:nvSpPr>
          <p:cNvPr id="10" name="Rectángulo 9">
            <a:extLst>
              <a:ext uri="{FF2B5EF4-FFF2-40B4-BE49-F238E27FC236}">
                <a16:creationId xmlns:a16="http://schemas.microsoft.com/office/drawing/2014/main" id="{00000000-0008-0000-0300-000009000000}"/>
              </a:ext>
            </a:extLst>
          </p:cNvPr>
          <p:cNvSpPr/>
          <p:nvPr/>
        </p:nvSpPr>
        <p:spPr>
          <a:xfrm>
            <a:off x="639784" y="2779822"/>
            <a:ext cx="1957089" cy="950017"/>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CO" sz="1100" dirty="0">
                <a:latin typeface="Work Sans" panose="00000500000000000000" pitchFamily="50" charset="0"/>
              </a:rPr>
              <a:t>1. FORMULACIÓN</a:t>
            </a:r>
            <a:r>
              <a:rPr lang="es-CO" sz="1100" baseline="0" dirty="0">
                <a:latin typeface="Work Sans" panose="00000500000000000000" pitchFamily="50" charset="0"/>
              </a:rPr>
              <a:t> DE LA PPDA EN EL ARCHIVO EXCEL DISPUESTO POR LA ANDJE</a:t>
            </a:r>
            <a:endParaRPr lang="es-CO" sz="1100" dirty="0">
              <a:latin typeface="Work Sans" panose="00000500000000000000" pitchFamily="50" charset="0"/>
            </a:endParaRPr>
          </a:p>
        </p:txBody>
      </p:sp>
      <p:sp>
        <p:nvSpPr>
          <p:cNvPr id="11" name="Rectángulo 10">
            <a:extLst>
              <a:ext uri="{FF2B5EF4-FFF2-40B4-BE49-F238E27FC236}">
                <a16:creationId xmlns:a16="http://schemas.microsoft.com/office/drawing/2014/main" id="{00000000-0008-0000-0300-00000A000000}"/>
              </a:ext>
            </a:extLst>
          </p:cNvPr>
          <p:cNvSpPr/>
          <p:nvPr/>
        </p:nvSpPr>
        <p:spPr>
          <a:xfrm>
            <a:off x="3900616" y="2658715"/>
            <a:ext cx="2316251" cy="1174362"/>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CO" sz="1100" dirty="0">
                <a:latin typeface="Work Sans" panose="00000500000000000000" pitchFamily="50" charset="0"/>
              </a:rPr>
              <a:t>2. ENVÍO DE LA FORMULACIÓN DE LA PPDA A LA ANDJE AL CORREO ELECTRÓNICO  </a:t>
            </a:r>
            <a:r>
              <a:rPr lang="es-CO" sz="1100" b="0" dirty="0">
                <a:solidFill>
                  <a:schemeClr val="bg1"/>
                </a:solidFill>
                <a:latin typeface="Work Sans" panose="00000500000000000000" pitchFamily="50" charset="0"/>
              </a:rPr>
              <a:t>direccionpoliticas@defensajuridica.gov.co </a:t>
            </a:r>
            <a:endParaRPr lang="es-CO" sz="1100" dirty="0">
              <a:solidFill>
                <a:schemeClr val="bg1"/>
              </a:solidFill>
              <a:latin typeface="Work Sans" panose="00000500000000000000" pitchFamily="50" charset="0"/>
            </a:endParaRPr>
          </a:p>
        </p:txBody>
      </p:sp>
      <p:sp>
        <p:nvSpPr>
          <p:cNvPr id="13" name="Rectángulo 12">
            <a:extLst>
              <a:ext uri="{FF2B5EF4-FFF2-40B4-BE49-F238E27FC236}">
                <a16:creationId xmlns:a16="http://schemas.microsoft.com/office/drawing/2014/main" id="{00000000-0008-0000-0300-00000B000000}"/>
              </a:ext>
            </a:extLst>
          </p:cNvPr>
          <p:cNvSpPr/>
          <p:nvPr/>
        </p:nvSpPr>
        <p:spPr>
          <a:xfrm>
            <a:off x="8436470" y="1691162"/>
            <a:ext cx="1962466" cy="51263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CO" dirty="0">
                <a:latin typeface="Work Sans" panose="00000500000000000000" pitchFamily="50" charset="0"/>
              </a:rPr>
              <a:t>4. LA A</a:t>
            </a:r>
            <a:r>
              <a:rPr lang="es-CO" sz="1100" dirty="0">
                <a:latin typeface="Work Sans" panose="00000500000000000000" pitchFamily="50" charset="0"/>
              </a:rPr>
              <a:t>NDJE APROBÓ LA PPDA PLANTEADA POR CISA</a:t>
            </a:r>
          </a:p>
        </p:txBody>
      </p:sp>
      <p:sp>
        <p:nvSpPr>
          <p:cNvPr id="15" name="Rectángulo 14">
            <a:extLst>
              <a:ext uri="{FF2B5EF4-FFF2-40B4-BE49-F238E27FC236}">
                <a16:creationId xmlns:a16="http://schemas.microsoft.com/office/drawing/2014/main" id="{00000000-0008-0000-0300-00000D000000}"/>
              </a:ext>
            </a:extLst>
          </p:cNvPr>
          <p:cNvSpPr/>
          <p:nvPr/>
        </p:nvSpPr>
        <p:spPr>
          <a:xfrm>
            <a:off x="8283289" y="2779822"/>
            <a:ext cx="2206991" cy="791081"/>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CO" dirty="0">
                <a:latin typeface="Work Sans" panose="00000500000000000000" pitchFamily="50" charset="0"/>
              </a:rPr>
              <a:t>5. LA </a:t>
            </a:r>
            <a:r>
              <a:rPr lang="es-CO" sz="1100" dirty="0">
                <a:latin typeface="Work Sans" panose="00000500000000000000" pitchFamily="50" charset="0"/>
              </a:rPr>
              <a:t>ANDJE</a:t>
            </a:r>
            <a:r>
              <a:rPr lang="es-CO" sz="1100" baseline="0" dirty="0">
                <a:latin typeface="Work Sans" panose="00000500000000000000" pitchFamily="50" charset="0"/>
              </a:rPr>
              <a:t> ENVIÓ COMUNICACIÓN A ENTIDAD CON APROBACIÓN DE LA PPDA</a:t>
            </a:r>
            <a:endParaRPr lang="es-CO" sz="1100" dirty="0">
              <a:latin typeface="Work Sans" panose="00000500000000000000" pitchFamily="50" charset="0"/>
            </a:endParaRPr>
          </a:p>
        </p:txBody>
      </p:sp>
      <p:sp>
        <p:nvSpPr>
          <p:cNvPr id="16" name="Rectángulo 15">
            <a:extLst>
              <a:ext uri="{FF2B5EF4-FFF2-40B4-BE49-F238E27FC236}">
                <a16:creationId xmlns:a16="http://schemas.microsoft.com/office/drawing/2014/main" id="{00000000-0008-0000-0300-00000E000000}"/>
              </a:ext>
            </a:extLst>
          </p:cNvPr>
          <p:cNvSpPr/>
          <p:nvPr/>
        </p:nvSpPr>
        <p:spPr>
          <a:xfrm>
            <a:off x="8397882" y="4070132"/>
            <a:ext cx="2402638" cy="1066095"/>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CO" sz="1100" dirty="0">
                <a:latin typeface="Work Sans" panose="00000500000000000000" pitchFamily="50" charset="0"/>
              </a:rPr>
              <a:t>6. LA GERENCIA JURÍDICA DEL NEGOCIO PRESENTA ANTE EL COMITÉ DE CONCILIACIÓN DE CISA LA APROBACIÓN DE LA PPDA POR PARTE DE LA ANDJE </a:t>
            </a:r>
          </a:p>
        </p:txBody>
      </p:sp>
      <p:sp>
        <p:nvSpPr>
          <p:cNvPr id="17" name="Rectángulo 16">
            <a:extLst>
              <a:ext uri="{FF2B5EF4-FFF2-40B4-BE49-F238E27FC236}">
                <a16:creationId xmlns:a16="http://schemas.microsoft.com/office/drawing/2014/main" id="{00000000-0008-0000-0300-00000F000000}"/>
              </a:ext>
            </a:extLst>
          </p:cNvPr>
          <p:cNvSpPr/>
          <p:nvPr/>
        </p:nvSpPr>
        <p:spPr>
          <a:xfrm>
            <a:off x="4034806" y="4431308"/>
            <a:ext cx="2047869" cy="1161945"/>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CO" sz="1100" dirty="0">
                <a:latin typeface="Work Sans" panose="00000500000000000000" pitchFamily="50" charset="0"/>
              </a:rPr>
              <a:t>3. LA ANDJE SUGIRIÓ AJUSTES A LA PPDA LOS CUALES FUERON ADOPTADOS POR CISA PARA SU POSTERIOR ENVÍO A LA ANDJE</a:t>
            </a:r>
          </a:p>
        </p:txBody>
      </p:sp>
      <p:cxnSp>
        <p:nvCxnSpPr>
          <p:cNvPr id="19" name="Conector: angular 18">
            <a:extLst>
              <a:ext uri="{FF2B5EF4-FFF2-40B4-BE49-F238E27FC236}">
                <a16:creationId xmlns:a16="http://schemas.microsoft.com/office/drawing/2014/main" id="{00000000-0008-0000-0300-000015000000}"/>
              </a:ext>
            </a:extLst>
          </p:cNvPr>
          <p:cNvCxnSpPr>
            <a:cxnSpLocks/>
            <a:endCxn id="13" idx="1"/>
          </p:cNvCxnSpPr>
          <p:nvPr/>
        </p:nvCxnSpPr>
        <p:spPr>
          <a:xfrm rot="5400000" flipH="1" flipV="1">
            <a:off x="6338209" y="2859712"/>
            <a:ext cx="3010494" cy="1186028"/>
          </a:xfrm>
          <a:prstGeom prst="bentConnector2">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Rectángulo 33">
            <a:extLst>
              <a:ext uri="{FF2B5EF4-FFF2-40B4-BE49-F238E27FC236}">
                <a16:creationId xmlns:a16="http://schemas.microsoft.com/office/drawing/2014/main" id="{360B2EA2-B21C-4682-94E6-54184BDCBA3B}"/>
              </a:ext>
            </a:extLst>
          </p:cNvPr>
          <p:cNvSpPr/>
          <p:nvPr/>
        </p:nvSpPr>
        <p:spPr>
          <a:xfrm>
            <a:off x="8310318" y="5480921"/>
            <a:ext cx="2715485" cy="902766"/>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CO" sz="1100" baseline="0" dirty="0">
                <a:latin typeface="Work Sans" panose="00000500000000000000" pitchFamily="50" charset="0"/>
              </a:rPr>
              <a:t>7. CISA DEBERÁ ADOPTAR LA PPDA INCORPORANDO LA MISMA EN EL MEMORANDO CIRCULAR 042 DE 2021 (Actualmente en ejecución)</a:t>
            </a:r>
            <a:endParaRPr lang="es-CO" sz="1100" dirty="0">
              <a:latin typeface="Work Sans" panose="00000500000000000000" pitchFamily="50" charset="0"/>
            </a:endParaRPr>
          </a:p>
        </p:txBody>
      </p:sp>
      <p:cxnSp>
        <p:nvCxnSpPr>
          <p:cNvPr id="37" name="Conector recto de flecha 36">
            <a:extLst>
              <a:ext uri="{FF2B5EF4-FFF2-40B4-BE49-F238E27FC236}">
                <a16:creationId xmlns:a16="http://schemas.microsoft.com/office/drawing/2014/main" id="{FA732E0E-1A04-461D-8ACC-2061BB51C139}"/>
              </a:ext>
            </a:extLst>
          </p:cNvPr>
          <p:cNvCxnSpPr>
            <a:cxnSpLocks/>
          </p:cNvCxnSpPr>
          <p:nvPr/>
        </p:nvCxnSpPr>
        <p:spPr>
          <a:xfrm flipV="1">
            <a:off x="2652137" y="3194763"/>
            <a:ext cx="1193215" cy="1865"/>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onector recto de flecha 37">
            <a:extLst>
              <a:ext uri="{FF2B5EF4-FFF2-40B4-BE49-F238E27FC236}">
                <a16:creationId xmlns:a16="http://schemas.microsoft.com/office/drawing/2014/main" id="{891EE1AB-6B1F-4CE1-8E9C-0A2F9D9E3346}"/>
              </a:ext>
            </a:extLst>
          </p:cNvPr>
          <p:cNvCxnSpPr>
            <a:cxnSpLocks/>
          </p:cNvCxnSpPr>
          <p:nvPr/>
        </p:nvCxnSpPr>
        <p:spPr>
          <a:xfrm>
            <a:off x="9399858" y="2290676"/>
            <a:ext cx="0" cy="388128"/>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ector recto de flecha 40">
            <a:extLst>
              <a:ext uri="{FF2B5EF4-FFF2-40B4-BE49-F238E27FC236}">
                <a16:creationId xmlns:a16="http://schemas.microsoft.com/office/drawing/2014/main" id="{B0E8123F-BA05-4AE8-B6AF-BD0AA60BE84E}"/>
              </a:ext>
            </a:extLst>
          </p:cNvPr>
          <p:cNvCxnSpPr>
            <a:cxnSpLocks/>
          </p:cNvCxnSpPr>
          <p:nvPr/>
        </p:nvCxnSpPr>
        <p:spPr>
          <a:xfrm>
            <a:off x="5002842" y="3906483"/>
            <a:ext cx="0" cy="451506"/>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ector recto de flecha 42">
            <a:extLst>
              <a:ext uri="{FF2B5EF4-FFF2-40B4-BE49-F238E27FC236}">
                <a16:creationId xmlns:a16="http://schemas.microsoft.com/office/drawing/2014/main" id="{908FE34B-DB54-4DE2-AC75-261C8F63D4FD}"/>
              </a:ext>
            </a:extLst>
          </p:cNvPr>
          <p:cNvCxnSpPr>
            <a:cxnSpLocks/>
          </p:cNvCxnSpPr>
          <p:nvPr/>
        </p:nvCxnSpPr>
        <p:spPr>
          <a:xfrm>
            <a:off x="6082675" y="5012476"/>
            <a:ext cx="1167767" cy="0"/>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CuadroTexto 3">
            <a:extLst>
              <a:ext uri="{FF2B5EF4-FFF2-40B4-BE49-F238E27FC236}">
                <a16:creationId xmlns:a16="http://schemas.microsoft.com/office/drawing/2014/main" id="{DD8A7B4B-1DA0-4EAC-9F2C-52CBC7A476EF}"/>
              </a:ext>
            </a:extLst>
          </p:cNvPr>
          <p:cNvSpPr txBox="1"/>
          <p:nvPr/>
        </p:nvSpPr>
        <p:spPr>
          <a:xfrm>
            <a:off x="424508" y="6135758"/>
            <a:ext cx="7805092" cy="338554"/>
          </a:xfrm>
          <a:prstGeom prst="rect">
            <a:avLst/>
          </a:prstGeom>
          <a:noFill/>
        </p:spPr>
        <p:txBody>
          <a:bodyPr wrap="square" rtlCol="0">
            <a:spAutoFit/>
          </a:bodyPr>
          <a:lstStyle/>
          <a:p>
            <a:r>
              <a:rPr lang="es-CO" sz="1600" dirty="0">
                <a:latin typeface="Calibri" panose="020F0502020204030204" pitchFamily="34" charset="0"/>
                <a:cs typeface="Calibri" panose="020F0502020204030204" pitchFamily="34" charset="0"/>
              </a:rPr>
              <a:t>* PPDA: Política prevención del daño antijurídico. </a:t>
            </a:r>
          </a:p>
        </p:txBody>
      </p:sp>
      <p:cxnSp>
        <p:nvCxnSpPr>
          <p:cNvPr id="35" name="Conector recto de flecha 34">
            <a:extLst>
              <a:ext uri="{FF2B5EF4-FFF2-40B4-BE49-F238E27FC236}">
                <a16:creationId xmlns:a16="http://schemas.microsoft.com/office/drawing/2014/main" id="{F5E9229B-04A7-4DC4-9D8B-E9EC59A12141}"/>
              </a:ext>
            </a:extLst>
          </p:cNvPr>
          <p:cNvCxnSpPr>
            <a:cxnSpLocks/>
          </p:cNvCxnSpPr>
          <p:nvPr/>
        </p:nvCxnSpPr>
        <p:spPr>
          <a:xfrm>
            <a:off x="9395444" y="3631322"/>
            <a:ext cx="0" cy="388128"/>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ector recto de flecha 35">
            <a:extLst>
              <a:ext uri="{FF2B5EF4-FFF2-40B4-BE49-F238E27FC236}">
                <a16:creationId xmlns:a16="http://schemas.microsoft.com/office/drawing/2014/main" id="{C95FDCEB-EDF6-4162-869F-234858BCBD4E}"/>
              </a:ext>
            </a:extLst>
          </p:cNvPr>
          <p:cNvCxnSpPr>
            <a:cxnSpLocks/>
          </p:cNvCxnSpPr>
          <p:nvPr/>
        </p:nvCxnSpPr>
        <p:spPr>
          <a:xfrm>
            <a:off x="9633707" y="5136227"/>
            <a:ext cx="0" cy="307858"/>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 name="CuadroTexto 5">
            <a:extLst>
              <a:ext uri="{FF2B5EF4-FFF2-40B4-BE49-F238E27FC236}">
                <a16:creationId xmlns:a16="http://schemas.microsoft.com/office/drawing/2014/main" id="{E131BF66-C2F1-41AB-902B-4D00DC791E50}"/>
              </a:ext>
            </a:extLst>
          </p:cNvPr>
          <p:cNvSpPr txBox="1"/>
          <p:nvPr/>
        </p:nvSpPr>
        <p:spPr>
          <a:xfrm>
            <a:off x="531610" y="1456648"/>
            <a:ext cx="7697989" cy="646331"/>
          </a:xfrm>
          <a:prstGeom prst="rect">
            <a:avLst/>
          </a:prstGeom>
          <a:noFill/>
        </p:spPr>
        <p:txBody>
          <a:bodyPr wrap="square" rtlCol="0">
            <a:spAutoFit/>
          </a:bodyPr>
          <a:lstStyle/>
          <a:p>
            <a:r>
              <a:rPr lang="es-CO" dirty="0">
                <a:latin typeface="Calibri" panose="020F0502020204030204" pitchFamily="34" charset="0"/>
                <a:cs typeface="Calibri" panose="020F0502020204030204" pitchFamily="34" charset="0"/>
              </a:rPr>
              <a:t>En el proceso de formulación para poder obtener la aprobación de la PPDA, se surtieron las siguientes etapas: </a:t>
            </a:r>
          </a:p>
        </p:txBody>
      </p:sp>
      <p:sp>
        <p:nvSpPr>
          <p:cNvPr id="3" name="Flecha: a la derecha 2">
            <a:extLst>
              <a:ext uri="{FF2B5EF4-FFF2-40B4-BE49-F238E27FC236}">
                <a16:creationId xmlns:a16="http://schemas.microsoft.com/office/drawing/2014/main" id="{A99B4BC5-B657-45AA-ACEB-1C78C90CDCB7}"/>
              </a:ext>
            </a:extLst>
          </p:cNvPr>
          <p:cNvSpPr/>
          <p:nvPr/>
        </p:nvSpPr>
        <p:spPr>
          <a:xfrm>
            <a:off x="7566991" y="4347668"/>
            <a:ext cx="716298" cy="4608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CuadroTexto 6">
            <a:extLst>
              <a:ext uri="{FF2B5EF4-FFF2-40B4-BE49-F238E27FC236}">
                <a16:creationId xmlns:a16="http://schemas.microsoft.com/office/drawing/2014/main" id="{E0C0C842-A5A2-4234-B060-1B737E78E35F}"/>
              </a:ext>
            </a:extLst>
          </p:cNvPr>
          <p:cNvSpPr txBox="1"/>
          <p:nvPr/>
        </p:nvSpPr>
        <p:spPr>
          <a:xfrm>
            <a:off x="10781767" y="4333423"/>
            <a:ext cx="1166193" cy="261610"/>
          </a:xfrm>
          <a:prstGeom prst="rect">
            <a:avLst/>
          </a:prstGeom>
          <a:noFill/>
        </p:spPr>
        <p:txBody>
          <a:bodyPr wrap="square" rtlCol="0">
            <a:spAutoFit/>
          </a:bodyPr>
          <a:lstStyle/>
          <a:p>
            <a:pPr algn="ctr"/>
            <a:r>
              <a:rPr lang="es-CO" sz="1100" dirty="0">
                <a:latin typeface="Calibri" panose="020F0502020204030204" pitchFamily="34" charset="0"/>
                <a:cs typeface="Calibri" panose="020F0502020204030204" pitchFamily="34" charset="0"/>
              </a:rPr>
              <a:t>Enero de 2022</a:t>
            </a:r>
          </a:p>
        </p:txBody>
      </p:sp>
    </p:spTree>
    <p:extLst>
      <p:ext uri="{BB962C8B-B14F-4D97-AF65-F5344CB8AC3E}">
        <p14:creationId xmlns:p14="http://schemas.microsoft.com/office/powerpoint/2010/main" val="3385935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445"/>
            <a:ext cx="12192000" cy="6856555"/>
          </a:xfrm>
          <a:prstGeom prst="rect">
            <a:avLst/>
          </a:prstGeom>
        </p:spPr>
      </p:pic>
      <p:sp>
        <p:nvSpPr>
          <p:cNvPr id="9" name="CuadroTexto 8">
            <a:extLst>
              <a:ext uri="{FF2B5EF4-FFF2-40B4-BE49-F238E27FC236}">
                <a16:creationId xmlns:a16="http://schemas.microsoft.com/office/drawing/2014/main" id="{2B6A8F35-9853-4C07-A2F3-013B316C6E2E}"/>
              </a:ext>
            </a:extLst>
          </p:cNvPr>
          <p:cNvSpPr txBox="1"/>
          <p:nvPr/>
        </p:nvSpPr>
        <p:spPr>
          <a:xfrm>
            <a:off x="2040834" y="596192"/>
            <a:ext cx="8350737" cy="461665"/>
          </a:xfrm>
          <a:prstGeom prst="rect">
            <a:avLst/>
          </a:prstGeom>
          <a:noFill/>
        </p:spPr>
        <p:txBody>
          <a:bodyPr wrap="square" rtlCol="0">
            <a:spAutoFit/>
          </a:bodyPr>
          <a:lstStyle/>
          <a:p>
            <a:pPr algn="ctr"/>
            <a:r>
              <a:rPr lang="en-US" sz="2400" b="1" dirty="0">
                <a:latin typeface="Calibri" panose="020F0502020204030204" pitchFamily="34" charset="0"/>
                <a:cs typeface="Calibri" panose="020F0502020204030204" pitchFamily="34" charset="0"/>
              </a:rPr>
              <a:t>FORMULACIÓN DE LA PPDA</a:t>
            </a:r>
            <a:endParaRPr lang="es-CO" sz="2400" dirty="0">
              <a:latin typeface="Calibri" panose="020F0502020204030204" pitchFamily="34" charset="0"/>
              <a:cs typeface="Calibri" panose="020F0502020204030204" pitchFamily="34" charset="0"/>
            </a:endParaRPr>
          </a:p>
        </p:txBody>
      </p:sp>
      <p:sp>
        <p:nvSpPr>
          <p:cNvPr id="6" name="Rectángulo 5">
            <a:extLst>
              <a:ext uri="{FF2B5EF4-FFF2-40B4-BE49-F238E27FC236}">
                <a16:creationId xmlns:a16="http://schemas.microsoft.com/office/drawing/2014/main" id="{39DA6508-6069-4713-81D6-CD11BE335FA9}"/>
              </a:ext>
            </a:extLst>
          </p:cNvPr>
          <p:cNvSpPr/>
          <p:nvPr/>
        </p:nvSpPr>
        <p:spPr>
          <a:xfrm>
            <a:off x="1017562" y="1629770"/>
            <a:ext cx="9784826" cy="4401205"/>
          </a:xfrm>
          <a:prstGeom prst="rect">
            <a:avLst/>
          </a:prstGeom>
        </p:spPr>
        <p:txBody>
          <a:bodyPr wrap="square">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CO" sz="2000" b="1" dirty="0">
                <a:latin typeface="Calibri" panose="020F0502020204030204" pitchFamily="34" charset="0"/>
                <a:cs typeface="Calibri" panose="020F0502020204030204" pitchFamily="34" charset="0"/>
              </a:rPr>
              <a:t>Análisis de información:</a:t>
            </a:r>
          </a:p>
          <a:p>
            <a:pPr algn="just"/>
            <a:endParaRPr lang="es-CO" sz="2000" dirty="0">
              <a:latin typeface="Calibri" panose="020F0502020204030204" pitchFamily="34" charset="0"/>
              <a:cs typeface="Calibri" panose="020F0502020204030204" pitchFamily="34" charset="0"/>
            </a:endParaRPr>
          </a:p>
          <a:p>
            <a:pPr algn="just"/>
            <a:r>
              <a:rPr lang="es-MX" sz="2000" dirty="0">
                <a:latin typeface="Calibri" panose="020F0502020204030204" pitchFamily="34" charset="0"/>
                <a:cs typeface="Calibri" panose="020F0502020204030204" pitchFamily="34" charset="0"/>
              </a:rPr>
              <a:t>La Gerencia Jurídica del Negocio realizó el análisis de </a:t>
            </a:r>
            <a:r>
              <a:rPr lang="es-MX" sz="2000" b="1" dirty="0">
                <a:latin typeface="Calibri" panose="020F0502020204030204" pitchFamily="34" charset="0"/>
                <a:cs typeface="Calibri" panose="020F0502020204030204" pitchFamily="34" charset="0"/>
              </a:rPr>
              <a:t>litigiosidad </a:t>
            </a:r>
            <a:r>
              <a:rPr lang="es-MX" sz="2000" dirty="0">
                <a:latin typeface="Calibri" panose="020F0502020204030204" pitchFamily="34" charset="0"/>
                <a:cs typeface="Calibri" panose="020F0502020204030204" pitchFamily="34" charset="0"/>
              </a:rPr>
              <a:t>de la entidad, identificando incremento representativo en las acciones de tutela en las cuales CISA es accionado o vinculado, el cual asciende al 92.13% dentro del periodo comprendido de enero de 2020 al 30 de septiembre de 2021. </a:t>
            </a:r>
          </a:p>
          <a:p>
            <a:pPr algn="just"/>
            <a:endParaRPr lang="es-MX" sz="2000" dirty="0">
              <a:latin typeface="Calibri" panose="020F0502020204030204" pitchFamily="34" charset="0"/>
              <a:cs typeface="Calibri" panose="020F0502020204030204" pitchFamily="34" charset="0"/>
            </a:endParaRPr>
          </a:p>
          <a:p>
            <a:pPr algn="just"/>
            <a:r>
              <a:rPr lang="es-MX" sz="2000" b="1" dirty="0">
                <a:latin typeface="Calibri" panose="020F0502020204030204" pitchFamily="34" charset="0"/>
                <a:cs typeface="Calibri" panose="020F0502020204030204" pitchFamily="34" charset="0"/>
              </a:rPr>
              <a:t>Justificación de la información seleccionada: </a:t>
            </a:r>
          </a:p>
          <a:p>
            <a:pPr algn="just"/>
            <a:endParaRPr lang="es-MX" sz="2000" dirty="0">
              <a:latin typeface="Calibri" panose="020F0502020204030204" pitchFamily="34" charset="0"/>
              <a:cs typeface="Calibri" panose="020F0502020204030204" pitchFamily="34" charset="0"/>
            </a:endParaRPr>
          </a:p>
          <a:p>
            <a:pPr algn="just"/>
            <a:r>
              <a:rPr lang="es-MX" sz="2000" dirty="0">
                <a:latin typeface="Calibri" panose="020F0502020204030204" pitchFamily="34" charset="0"/>
                <a:cs typeface="Calibri" panose="020F0502020204030204" pitchFamily="34" charset="0"/>
              </a:rPr>
              <a:t>Con el análisis de la información, fue posible determinar que a corte de 30 de septiembre de 2021 CISA ha sido notificada de 342 acciones de tutela, de las cuales el 21% de estas corresponde a efectiva vulneración al derecho fundamental de petición, identificando como </a:t>
            </a:r>
            <a:r>
              <a:rPr lang="es-MX" sz="2000" b="1" dirty="0">
                <a:latin typeface="Calibri" panose="020F0502020204030204" pitchFamily="34" charset="0"/>
                <a:cs typeface="Calibri" panose="020F0502020204030204" pitchFamily="34" charset="0"/>
              </a:rPr>
              <a:t>casusa frecuente </a:t>
            </a:r>
            <a:r>
              <a:rPr lang="es-MX" sz="2000" dirty="0">
                <a:latin typeface="Calibri" panose="020F0502020204030204" pitchFamily="34" charset="0"/>
                <a:cs typeface="Calibri" panose="020F0502020204030204" pitchFamily="34" charset="0"/>
              </a:rPr>
              <a:t>la indebida revisión de las peticiones presentadas, razón por la cual la respuesta ha sido proyectada en forma insuficiente. </a:t>
            </a:r>
            <a:endParaRPr lang="es-CO" sz="2000" dirty="0">
              <a:latin typeface="Calibri" panose="020F0502020204030204" pitchFamily="34" charset="0"/>
              <a:cs typeface="Calibri" panose="020F0502020204030204" pitchFamily="34" charset="0"/>
            </a:endParaRPr>
          </a:p>
        </p:txBody>
      </p:sp>
      <p:sp>
        <p:nvSpPr>
          <p:cNvPr id="7" name="CuadroTexto 6">
            <a:extLst>
              <a:ext uri="{FF2B5EF4-FFF2-40B4-BE49-F238E27FC236}">
                <a16:creationId xmlns:a16="http://schemas.microsoft.com/office/drawing/2014/main" id="{7AA438AF-02B6-42C7-93D0-4FA7F0DF21D3}"/>
              </a:ext>
            </a:extLst>
          </p:cNvPr>
          <p:cNvSpPr txBox="1"/>
          <p:nvPr/>
        </p:nvSpPr>
        <p:spPr>
          <a:xfrm>
            <a:off x="1017562" y="6343323"/>
            <a:ext cx="7805092" cy="338554"/>
          </a:xfrm>
          <a:prstGeom prst="rect">
            <a:avLst/>
          </a:prstGeom>
          <a:noFill/>
        </p:spPr>
        <p:txBody>
          <a:bodyPr wrap="square" rtlCol="0">
            <a:spAutoFit/>
          </a:bodyPr>
          <a:lstStyle/>
          <a:p>
            <a:r>
              <a:rPr lang="es-CO" sz="1600" dirty="0">
                <a:latin typeface="Calibri" panose="020F0502020204030204" pitchFamily="34" charset="0"/>
                <a:cs typeface="Calibri" panose="020F0502020204030204" pitchFamily="34" charset="0"/>
              </a:rPr>
              <a:t>* PPDA: Política prevención del daño antijurídico. </a:t>
            </a:r>
          </a:p>
        </p:txBody>
      </p:sp>
    </p:spTree>
    <p:extLst>
      <p:ext uri="{BB962C8B-B14F-4D97-AF65-F5344CB8AC3E}">
        <p14:creationId xmlns:p14="http://schemas.microsoft.com/office/powerpoint/2010/main" val="1460292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6555"/>
          </a:xfrm>
          <a:prstGeom prst="rect">
            <a:avLst/>
          </a:prstGeom>
        </p:spPr>
      </p:pic>
      <p:sp>
        <p:nvSpPr>
          <p:cNvPr id="7" name="CuadroTexto 6">
            <a:extLst>
              <a:ext uri="{FF2B5EF4-FFF2-40B4-BE49-F238E27FC236}">
                <a16:creationId xmlns:a16="http://schemas.microsoft.com/office/drawing/2014/main" id="{0700A7AE-63C2-4391-B373-412F6F396F63}"/>
              </a:ext>
            </a:extLst>
          </p:cNvPr>
          <p:cNvSpPr txBox="1"/>
          <p:nvPr/>
        </p:nvSpPr>
        <p:spPr>
          <a:xfrm>
            <a:off x="2696817" y="615929"/>
            <a:ext cx="8024191" cy="461665"/>
          </a:xfrm>
          <a:prstGeom prst="rect">
            <a:avLst/>
          </a:prstGeom>
          <a:noFill/>
        </p:spPr>
        <p:txBody>
          <a:bodyPr wrap="square">
            <a:spAutoFit/>
          </a:bodyPr>
          <a:lstStyle/>
          <a:p>
            <a:pPr algn="ctr"/>
            <a:r>
              <a:rPr lang="en-US" sz="2400" b="1" dirty="0">
                <a:latin typeface="Calibri" panose="020F0502020204030204" pitchFamily="34" charset="0"/>
                <a:cs typeface="Calibri" panose="020F0502020204030204" pitchFamily="34" charset="0"/>
              </a:rPr>
              <a:t>PLAN DE ACCIÓN PARA PREVENIR EL DAÑO ANTIJURÍDICO</a:t>
            </a:r>
            <a:endParaRPr lang="es-CO" sz="2400" b="1" dirty="0">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4E35C1F8-A0C6-4B45-8B83-1CA0A3B99731}"/>
              </a:ext>
            </a:extLst>
          </p:cNvPr>
          <p:cNvSpPr txBox="1"/>
          <p:nvPr/>
        </p:nvSpPr>
        <p:spPr>
          <a:xfrm>
            <a:off x="622851" y="1810088"/>
            <a:ext cx="10601739" cy="4247317"/>
          </a:xfrm>
          <a:prstGeom prst="rect">
            <a:avLst/>
          </a:prstGeom>
          <a:noFill/>
        </p:spPr>
        <p:txBody>
          <a:bodyPr wrap="square" rtlCol="0">
            <a:spAutoFit/>
          </a:bodyPr>
          <a:lstStyle/>
          <a:p>
            <a:pPr algn="just"/>
            <a:r>
              <a:rPr lang="es-CO" dirty="0">
                <a:latin typeface="Calibri" panose="020F0502020204030204" pitchFamily="34" charset="0"/>
                <a:cs typeface="Calibri" panose="020F0502020204030204" pitchFamily="34" charset="0"/>
              </a:rPr>
              <a:t>Con el fin de poner en marcha la política de prevención se determinaron diferentes acciones con el objeto de enervar la causa que genera la vulneración al derecho fundamental de petición. Dichas acciones se enfocarán en las siguientes:</a:t>
            </a:r>
          </a:p>
          <a:p>
            <a:pPr algn="just"/>
            <a:endParaRPr lang="es-CO"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CO" b="1" dirty="0">
                <a:latin typeface="Calibri" panose="020F0502020204030204" pitchFamily="34" charset="0"/>
                <a:cs typeface="Calibri" panose="020F0502020204030204" pitchFamily="34" charset="0"/>
              </a:rPr>
              <a:t>Capacitaciones presenciales </a:t>
            </a:r>
            <a:r>
              <a:rPr lang="es-CO" dirty="0">
                <a:latin typeface="Calibri" panose="020F0502020204030204" pitchFamily="34" charset="0"/>
                <a:cs typeface="Calibri" panose="020F0502020204030204" pitchFamily="34" charset="0"/>
              </a:rPr>
              <a:t>a las áreas principalmente involucradas en la atención de derechos de petición, esto es SIU y Cobro Coactivo. </a:t>
            </a:r>
          </a:p>
          <a:p>
            <a:pPr marL="285750" indent="-285750" algn="just">
              <a:buFont typeface="Arial" panose="020B0604020202020204" pitchFamily="34" charset="0"/>
              <a:buChar char="•"/>
            </a:pPr>
            <a:r>
              <a:rPr lang="es-CO" b="1" dirty="0">
                <a:latin typeface="Calibri" panose="020F0502020204030204" pitchFamily="34" charset="0"/>
                <a:cs typeface="Calibri" panose="020F0502020204030204" pitchFamily="34" charset="0"/>
              </a:rPr>
              <a:t>Diseñar formatos </a:t>
            </a:r>
            <a:r>
              <a:rPr lang="es-CO" dirty="0">
                <a:latin typeface="Calibri" panose="020F0502020204030204" pitchFamily="34" charset="0"/>
                <a:cs typeface="Calibri" panose="020F0502020204030204" pitchFamily="34" charset="0"/>
              </a:rPr>
              <a:t>con modelos de respuesta para temas reiterativos en los derechos de petición, tales como prescripción, habeas data, debido proceso.</a:t>
            </a:r>
          </a:p>
          <a:p>
            <a:pPr marL="285750" indent="-285750" algn="just">
              <a:buFont typeface="Arial" panose="020B0604020202020204" pitchFamily="34" charset="0"/>
              <a:buChar char="•"/>
            </a:pPr>
            <a:r>
              <a:rPr lang="es-CO" b="1" dirty="0">
                <a:latin typeface="Calibri" panose="020F0502020204030204" pitchFamily="34" charset="0"/>
                <a:cs typeface="Calibri" panose="020F0502020204030204" pitchFamily="34" charset="0"/>
              </a:rPr>
              <a:t>Elaborar listas de chequeo </a:t>
            </a:r>
            <a:r>
              <a:rPr lang="es-MX" dirty="0">
                <a:latin typeface="Calibri" panose="020F0502020204030204" pitchFamily="34" charset="0"/>
                <a:cs typeface="Calibri" panose="020F0502020204030204" pitchFamily="34" charset="0"/>
              </a:rPr>
              <a:t>con la finalidad de verificar previamente al envío de la respuesta al peticionario, que se emite respuesta de fondo a la petición realizada.</a:t>
            </a:r>
            <a:r>
              <a:rPr lang="es-CO" dirty="0">
                <a:latin typeface="Calibri" panose="020F0502020204030204" pitchFamily="34" charset="0"/>
                <a:cs typeface="Calibri" panose="020F0502020204030204" pitchFamily="34" charset="0"/>
              </a:rPr>
              <a:t>   </a:t>
            </a:r>
          </a:p>
          <a:p>
            <a:pPr marL="285750" indent="-285750" algn="just">
              <a:buFont typeface="Arial" panose="020B0604020202020204" pitchFamily="34" charset="0"/>
              <a:buChar char="•"/>
            </a:pPr>
            <a:r>
              <a:rPr lang="es-MX" b="1" dirty="0">
                <a:latin typeface="Calibri" panose="020F0502020204030204" pitchFamily="34" charset="0"/>
                <a:cs typeface="Calibri" panose="020F0502020204030204" pitchFamily="34" charset="0"/>
              </a:rPr>
              <a:t>Contratar un abogado </a:t>
            </a:r>
            <a:r>
              <a:rPr lang="es-MX" dirty="0">
                <a:latin typeface="Calibri" panose="020F0502020204030204" pitchFamily="34" charset="0"/>
                <a:cs typeface="Calibri" panose="020F0502020204030204" pitchFamily="34" charset="0"/>
              </a:rPr>
              <a:t>que preste su apoyo permanente a SIU (Servicio Integral de atención al usuario), con la finalidad de reducir riesgo de acciones de tutela, esto es, el abogado será el recurso exclusivo de apoyo a esta área quien velará porque las respuestas que se emitan a los derechos de petición resuelvan de fondo lo requerido por el peticionario, así mismo resolverá las preguntas y dudas de cada uno de los funcionarios encargados de atender las peticiones. </a:t>
            </a:r>
            <a:endParaRPr lang="es-CO"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8236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6555"/>
          </a:xfrm>
          <a:prstGeom prst="rect">
            <a:avLst/>
          </a:prstGeom>
        </p:spPr>
      </p:pic>
      <p:sp>
        <p:nvSpPr>
          <p:cNvPr id="7" name="CuadroTexto 6">
            <a:extLst>
              <a:ext uri="{FF2B5EF4-FFF2-40B4-BE49-F238E27FC236}">
                <a16:creationId xmlns:a16="http://schemas.microsoft.com/office/drawing/2014/main" id="{0700A7AE-63C2-4391-B373-412F6F396F63}"/>
              </a:ext>
            </a:extLst>
          </p:cNvPr>
          <p:cNvSpPr txBox="1"/>
          <p:nvPr/>
        </p:nvSpPr>
        <p:spPr>
          <a:xfrm>
            <a:off x="2683565" y="673540"/>
            <a:ext cx="8024191" cy="461665"/>
          </a:xfrm>
          <a:prstGeom prst="rect">
            <a:avLst/>
          </a:prstGeom>
          <a:noFill/>
        </p:spPr>
        <p:txBody>
          <a:bodyPr wrap="square">
            <a:spAutoFit/>
          </a:bodyPr>
          <a:lstStyle/>
          <a:p>
            <a:pPr algn="ctr"/>
            <a:r>
              <a:rPr lang="en-US" sz="2400" b="1" dirty="0">
                <a:latin typeface="Calibri" panose="020F0502020204030204" pitchFamily="34" charset="0"/>
                <a:cs typeface="Calibri" panose="020F0502020204030204" pitchFamily="34" charset="0"/>
              </a:rPr>
              <a:t>INDICADORES DE LA PPDA</a:t>
            </a:r>
            <a:endParaRPr lang="es-CO" sz="2400" b="1" dirty="0">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4E35C1F8-A0C6-4B45-8B83-1CA0A3B99731}"/>
              </a:ext>
            </a:extLst>
          </p:cNvPr>
          <p:cNvSpPr txBox="1"/>
          <p:nvPr/>
        </p:nvSpPr>
        <p:spPr>
          <a:xfrm>
            <a:off x="569843" y="1372085"/>
            <a:ext cx="10601739" cy="2308324"/>
          </a:xfrm>
          <a:prstGeom prst="rect">
            <a:avLst/>
          </a:prstGeom>
          <a:noFill/>
        </p:spPr>
        <p:txBody>
          <a:bodyPr wrap="square" rtlCol="0">
            <a:spAutoFit/>
          </a:bodyPr>
          <a:lstStyle/>
          <a:p>
            <a:pPr algn="just"/>
            <a:r>
              <a:rPr lang="es-CO" sz="1600" dirty="0">
                <a:latin typeface="Calibri" panose="020F0502020204030204" pitchFamily="34" charset="0"/>
                <a:cs typeface="Calibri" panose="020F0502020204030204" pitchFamily="34" charset="0"/>
              </a:rPr>
              <a:t>Para medir la implementación de la PPDA se definieron dos grupos de indicadores:</a:t>
            </a:r>
          </a:p>
          <a:p>
            <a:pPr algn="just"/>
            <a:endParaRPr lang="es-CO" sz="1600" dirty="0">
              <a:latin typeface="Calibri" panose="020F0502020204030204" pitchFamily="34" charset="0"/>
              <a:cs typeface="Calibri" panose="020F0502020204030204" pitchFamily="34" charset="0"/>
            </a:endParaRPr>
          </a:p>
          <a:p>
            <a:pPr marL="342900" indent="-342900" algn="just">
              <a:buAutoNum type="arabicPeriod"/>
            </a:pPr>
            <a:r>
              <a:rPr lang="es-CO" sz="1600" b="1" dirty="0">
                <a:latin typeface="Calibri" panose="020F0502020204030204" pitchFamily="34" charset="0"/>
                <a:cs typeface="Calibri" panose="020F0502020204030204" pitchFamily="34" charset="0"/>
              </a:rPr>
              <a:t>Indicadores de gestión:</a:t>
            </a:r>
          </a:p>
          <a:p>
            <a:pPr algn="just"/>
            <a:endParaRPr lang="es-CO" sz="1600" b="1" dirty="0">
              <a:latin typeface="Calibri" panose="020F0502020204030204" pitchFamily="34" charset="0"/>
              <a:cs typeface="Calibri" panose="020F0502020204030204" pitchFamily="34" charset="0"/>
            </a:endParaRPr>
          </a:p>
          <a:p>
            <a:pPr algn="just"/>
            <a:r>
              <a:rPr lang="es-CO" sz="1600" dirty="0">
                <a:latin typeface="Calibri" panose="020F0502020204030204" pitchFamily="34" charset="0"/>
                <a:cs typeface="Calibri" panose="020F0502020204030204" pitchFamily="34" charset="0"/>
              </a:rPr>
              <a:t>Por medio de los cuales se medirá la ejecución o implementación de cada una de las acciones planteadas para la prevención de la causa de la presunta vulneración al derecho fundamental de petición, cuya fórmula de cálculo se relaciona a continuación: </a:t>
            </a:r>
          </a:p>
          <a:p>
            <a:pPr algn="just"/>
            <a:endParaRPr lang="es-CO" sz="1600" b="1" dirty="0">
              <a:latin typeface="Calibri" panose="020F0502020204030204" pitchFamily="34" charset="0"/>
              <a:cs typeface="Calibri" panose="020F0502020204030204" pitchFamily="34" charset="0"/>
            </a:endParaRPr>
          </a:p>
          <a:p>
            <a:pPr algn="just"/>
            <a:endParaRPr lang="es-CO" sz="1600" b="1" dirty="0">
              <a:latin typeface="Calibri" panose="020F0502020204030204" pitchFamily="34" charset="0"/>
              <a:cs typeface="Calibri" panose="020F0502020204030204" pitchFamily="34" charset="0"/>
            </a:endParaRPr>
          </a:p>
        </p:txBody>
      </p:sp>
      <p:graphicFrame>
        <p:nvGraphicFramePr>
          <p:cNvPr id="4" name="Objeto 3">
            <a:extLst>
              <a:ext uri="{FF2B5EF4-FFF2-40B4-BE49-F238E27FC236}">
                <a16:creationId xmlns:a16="http://schemas.microsoft.com/office/drawing/2014/main" id="{EE4570C6-B2F4-4678-93FD-15CADCBEC5E3}"/>
              </a:ext>
            </a:extLst>
          </p:cNvPr>
          <p:cNvGraphicFramePr>
            <a:graphicFrameLocks noChangeAspect="1"/>
          </p:cNvGraphicFramePr>
          <p:nvPr>
            <p:extLst>
              <p:ext uri="{D42A27DB-BD31-4B8C-83A1-F6EECF244321}">
                <p14:modId xmlns:p14="http://schemas.microsoft.com/office/powerpoint/2010/main" val="2385494570"/>
              </p:ext>
            </p:extLst>
          </p:nvPr>
        </p:nvGraphicFramePr>
        <p:xfrm>
          <a:off x="2288083" y="3428277"/>
          <a:ext cx="7615833" cy="2966166"/>
        </p:xfrm>
        <a:graphic>
          <a:graphicData uri="http://schemas.openxmlformats.org/presentationml/2006/ole">
            <mc:AlternateContent xmlns:mc="http://schemas.openxmlformats.org/markup-compatibility/2006">
              <mc:Choice xmlns:v="urn:schemas-microsoft-com:vml" Requires="v">
                <p:oleObj name="Worksheet" r:id="rId3" imgW="6295881" imgH="2923966" progId="Excel.Sheet.12">
                  <p:link updateAutomatic="1"/>
                </p:oleObj>
              </mc:Choice>
              <mc:Fallback>
                <p:oleObj name="Worksheet" r:id="rId3" imgW="6295881" imgH="2923966" progId="Excel.Sheet.12">
                  <p:link updateAutomatic="1"/>
                  <p:pic>
                    <p:nvPicPr>
                      <p:cNvPr id="4" name="Objeto 3">
                        <a:extLst>
                          <a:ext uri="{FF2B5EF4-FFF2-40B4-BE49-F238E27FC236}">
                            <a16:creationId xmlns:a16="http://schemas.microsoft.com/office/drawing/2014/main" id="{EE4570C6-B2F4-4678-93FD-15CADCBEC5E3}"/>
                          </a:ext>
                        </a:extLst>
                      </p:cNvPr>
                      <p:cNvPicPr/>
                      <p:nvPr/>
                    </p:nvPicPr>
                    <p:blipFill>
                      <a:blip r:embed="rId4"/>
                      <a:stretch>
                        <a:fillRect/>
                      </a:stretch>
                    </p:blipFill>
                    <p:spPr>
                      <a:xfrm>
                        <a:off x="2288083" y="3428277"/>
                        <a:ext cx="7615833" cy="2966166"/>
                      </a:xfrm>
                      <a:prstGeom prst="rect">
                        <a:avLst/>
                      </a:prstGeom>
                    </p:spPr>
                  </p:pic>
                </p:oleObj>
              </mc:Fallback>
            </mc:AlternateContent>
          </a:graphicData>
        </a:graphic>
      </p:graphicFrame>
    </p:spTree>
    <p:extLst>
      <p:ext uri="{BB962C8B-B14F-4D97-AF65-F5344CB8AC3E}">
        <p14:creationId xmlns:p14="http://schemas.microsoft.com/office/powerpoint/2010/main" val="3123431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6555"/>
          </a:xfrm>
          <a:prstGeom prst="rect">
            <a:avLst/>
          </a:prstGeom>
        </p:spPr>
      </p:pic>
      <p:sp>
        <p:nvSpPr>
          <p:cNvPr id="7" name="CuadroTexto 6">
            <a:extLst>
              <a:ext uri="{FF2B5EF4-FFF2-40B4-BE49-F238E27FC236}">
                <a16:creationId xmlns:a16="http://schemas.microsoft.com/office/drawing/2014/main" id="{0700A7AE-63C2-4391-B373-412F6F396F63}"/>
              </a:ext>
            </a:extLst>
          </p:cNvPr>
          <p:cNvSpPr txBox="1"/>
          <p:nvPr/>
        </p:nvSpPr>
        <p:spPr>
          <a:xfrm>
            <a:off x="2696817" y="627488"/>
            <a:ext cx="8024191" cy="461665"/>
          </a:xfrm>
          <a:prstGeom prst="rect">
            <a:avLst/>
          </a:prstGeom>
          <a:noFill/>
        </p:spPr>
        <p:txBody>
          <a:bodyPr wrap="square">
            <a:spAutoFit/>
          </a:bodyPr>
          <a:lstStyle/>
          <a:p>
            <a:pPr algn="ctr"/>
            <a:r>
              <a:rPr lang="en-US" sz="2400" b="1" dirty="0">
                <a:latin typeface="Calibri" panose="020F0502020204030204" pitchFamily="34" charset="0"/>
                <a:cs typeface="Calibri" panose="020F0502020204030204" pitchFamily="34" charset="0"/>
              </a:rPr>
              <a:t>INDICADORES DE LA PPDA</a:t>
            </a:r>
            <a:endParaRPr lang="es-CO" sz="2400" b="1" dirty="0">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4E35C1F8-A0C6-4B45-8B83-1CA0A3B99731}"/>
              </a:ext>
            </a:extLst>
          </p:cNvPr>
          <p:cNvSpPr txBox="1"/>
          <p:nvPr/>
        </p:nvSpPr>
        <p:spPr>
          <a:xfrm>
            <a:off x="636104" y="1716641"/>
            <a:ext cx="11330609" cy="1815882"/>
          </a:xfrm>
          <a:prstGeom prst="rect">
            <a:avLst/>
          </a:prstGeom>
          <a:noFill/>
        </p:spPr>
        <p:txBody>
          <a:bodyPr wrap="square" rtlCol="0">
            <a:spAutoFit/>
          </a:bodyPr>
          <a:lstStyle/>
          <a:p>
            <a:r>
              <a:rPr lang="es-CO" sz="1600" dirty="0">
                <a:latin typeface="Calibri" panose="020F0502020204030204" pitchFamily="34" charset="0"/>
                <a:cs typeface="Calibri" panose="020F0502020204030204" pitchFamily="34" charset="0"/>
              </a:rPr>
              <a:t>Para medir la implementación de la PPDA fueron definidos dos grupos de indicadores:</a:t>
            </a:r>
          </a:p>
          <a:p>
            <a:endParaRPr lang="es-CO" sz="1600" dirty="0">
              <a:latin typeface="Calibri" panose="020F0502020204030204" pitchFamily="34" charset="0"/>
              <a:cs typeface="Calibri" panose="020F0502020204030204" pitchFamily="34" charset="0"/>
            </a:endParaRPr>
          </a:p>
          <a:p>
            <a:r>
              <a:rPr lang="es-CO" sz="1600" b="1" dirty="0">
                <a:latin typeface="Calibri" panose="020F0502020204030204" pitchFamily="34" charset="0"/>
                <a:cs typeface="Calibri" panose="020F0502020204030204" pitchFamily="34" charset="0"/>
              </a:rPr>
              <a:t>2. Indicador de resultado</a:t>
            </a:r>
          </a:p>
          <a:p>
            <a:endParaRPr lang="es-CO" sz="1600" b="1" dirty="0">
              <a:latin typeface="Calibri" panose="020F0502020204030204" pitchFamily="34" charset="0"/>
              <a:cs typeface="Calibri" panose="020F0502020204030204" pitchFamily="34" charset="0"/>
            </a:endParaRPr>
          </a:p>
          <a:p>
            <a:r>
              <a:rPr lang="es-CO" sz="1600" dirty="0">
                <a:latin typeface="Calibri" panose="020F0502020204030204" pitchFamily="34" charset="0"/>
                <a:cs typeface="Calibri" panose="020F0502020204030204" pitchFamily="34" charset="0"/>
              </a:rPr>
              <a:t>Este indicador medirá el resultado que se obtenga de la implementación de cada una de las acciones planteadas: </a:t>
            </a:r>
          </a:p>
          <a:p>
            <a:endParaRPr lang="es-CO" sz="1600" b="1" dirty="0">
              <a:latin typeface="Calibri" panose="020F0502020204030204" pitchFamily="34" charset="0"/>
              <a:cs typeface="Calibri" panose="020F0502020204030204" pitchFamily="34" charset="0"/>
            </a:endParaRPr>
          </a:p>
          <a:p>
            <a:endParaRPr lang="es-CO" sz="1600" dirty="0">
              <a:latin typeface="Calibri" panose="020F0502020204030204" pitchFamily="34" charset="0"/>
              <a:cs typeface="Calibri" panose="020F0502020204030204" pitchFamily="34" charset="0"/>
            </a:endParaRPr>
          </a:p>
        </p:txBody>
      </p:sp>
      <p:graphicFrame>
        <p:nvGraphicFramePr>
          <p:cNvPr id="2" name="Objeto 1">
            <a:extLst>
              <a:ext uri="{FF2B5EF4-FFF2-40B4-BE49-F238E27FC236}">
                <a16:creationId xmlns:a16="http://schemas.microsoft.com/office/drawing/2014/main" id="{37F8C27B-6D57-4A07-A730-18018A7FE39A}"/>
              </a:ext>
            </a:extLst>
          </p:cNvPr>
          <p:cNvGraphicFramePr>
            <a:graphicFrameLocks noChangeAspect="1"/>
          </p:cNvGraphicFramePr>
          <p:nvPr>
            <p:extLst>
              <p:ext uri="{D42A27DB-BD31-4B8C-83A1-F6EECF244321}">
                <p14:modId xmlns:p14="http://schemas.microsoft.com/office/powerpoint/2010/main" val="2881589505"/>
              </p:ext>
            </p:extLst>
          </p:nvPr>
        </p:nvGraphicFramePr>
        <p:xfrm>
          <a:off x="2469458" y="3659475"/>
          <a:ext cx="7730671" cy="1296839"/>
        </p:xfrm>
        <a:graphic>
          <a:graphicData uri="http://schemas.openxmlformats.org/presentationml/2006/ole">
            <mc:AlternateContent xmlns:mc="http://schemas.openxmlformats.org/markup-compatibility/2006">
              <mc:Choice xmlns:v="urn:schemas-microsoft-com:vml" Requires="v">
                <p:oleObj name="Worksheet" r:id="rId3" imgW="5848280" imgH="980998" progId="Excel.Sheet.12">
                  <p:link updateAutomatic="1"/>
                </p:oleObj>
              </mc:Choice>
              <mc:Fallback>
                <p:oleObj name="Worksheet" r:id="rId3" imgW="5848280" imgH="980998" progId="Excel.Sheet.12">
                  <p:link updateAutomatic="1"/>
                  <p:pic>
                    <p:nvPicPr>
                      <p:cNvPr id="2" name="Objeto 1">
                        <a:extLst>
                          <a:ext uri="{FF2B5EF4-FFF2-40B4-BE49-F238E27FC236}">
                            <a16:creationId xmlns:a16="http://schemas.microsoft.com/office/drawing/2014/main" id="{37F8C27B-6D57-4A07-A730-18018A7FE39A}"/>
                          </a:ext>
                        </a:extLst>
                      </p:cNvPr>
                      <p:cNvPicPr/>
                      <p:nvPr/>
                    </p:nvPicPr>
                    <p:blipFill>
                      <a:blip r:embed="rId4"/>
                      <a:stretch>
                        <a:fillRect/>
                      </a:stretch>
                    </p:blipFill>
                    <p:spPr>
                      <a:xfrm>
                        <a:off x="2469458" y="3659475"/>
                        <a:ext cx="7730671" cy="1296839"/>
                      </a:xfrm>
                      <a:prstGeom prst="rect">
                        <a:avLst/>
                      </a:prstGeom>
                    </p:spPr>
                  </p:pic>
                </p:oleObj>
              </mc:Fallback>
            </mc:AlternateContent>
          </a:graphicData>
        </a:graphic>
      </p:graphicFrame>
    </p:spTree>
    <p:extLst>
      <p:ext uri="{BB962C8B-B14F-4D97-AF65-F5344CB8AC3E}">
        <p14:creationId xmlns:p14="http://schemas.microsoft.com/office/powerpoint/2010/main" val="3170889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6555"/>
          </a:xfrm>
          <a:prstGeom prst="rect">
            <a:avLst/>
          </a:prstGeom>
        </p:spPr>
      </p:pic>
      <p:sp>
        <p:nvSpPr>
          <p:cNvPr id="9" name="CuadroTexto 8">
            <a:extLst>
              <a:ext uri="{FF2B5EF4-FFF2-40B4-BE49-F238E27FC236}">
                <a16:creationId xmlns:a16="http://schemas.microsoft.com/office/drawing/2014/main" id="{2B6A8F35-9853-4C07-A2F3-013B316C6E2E}"/>
              </a:ext>
            </a:extLst>
          </p:cNvPr>
          <p:cNvSpPr txBox="1"/>
          <p:nvPr/>
        </p:nvSpPr>
        <p:spPr>
          <a:xfrm>
            <a:off x="3790123" y="642981"/>
            <a:ext cx="5035826" cy="461665"/>
          </a:xfrm>
          <a:prstGeom prst="rect">
            <a:avLst/>
          </a:prstGeom>
          <a:noFill/>
        </p:spPr>
        <p:txBody>
          <a:bodyPr wrap="square" rtlCol="0">
            <a:spAutoFit/>
          </a:bodyPr>
          <a:lstStyle/>
          <a:p>
            <a:pPr algn="ctr"/>
            <a:r>
              <a:rPr lang="en-US" sz="2400" b="1" dirty="0">
                <a:latin typeface="Calibri" panose="020F0502020204030204" pitchFamily="34" charset="0"/>
                <a:cs typeface="Calibri" panose="020F0502020204030204" pitchFamily="34" charset="0"/>
              </a:rPr>
              <a:t>APROBACIÓN DE LA PPDA </a:t>
            </a:r>
            <a:endParaRPr lang="es-CO" sz="2400" dirty="0">
              <a:latin typeface="Calibri" panose="020F0502020204030204" pitchFamily="34" charset="0"/>
              <a:cs typeface="Calibri" panose="020F0502020204030204" pitchFamily="34" charset="0"/>
            </a:endParaRPr>
          </a:p>
        </p:txBody>
      </p:sp>
      <p:sp>
        <p:nvSpPr>
          <p:cNvPr id="6" name="Rectángulo 5">
            <a:extLst>
              <a:ext uri="{FF2B5EF4-FFF2-40B4-BE49-F238E27FC236}">
                <a16:creationId xmlns:a16="http://schemas.microsoft.com/office/drawing/2014/main" id="{2F743EC1-4109-41BD-9C95-4398817ED997}"/>
              </a:ext>
            </a:extLst>
          </p:cNvPr>
          <p:cNvSpPr/>
          <p:nvPr/>
        </p:nvSpPr>
        <p:spPr>
          <a:xfrm>
            <a:off x="943653" y="1553774"/>
            <a:ext cx="10304694" cy="1200329"/>
          </a:xfrm>
          <a:prstGeom prst="rect">
            <a:avLst/>
          </a:prstGeom>
        </p:spPr>
        <p:txBody>
          <a:bodyPr wrap="square">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MX" dirty="0">
                <a:latin typeface="Calibri" panose="020F0502020204030204" pitchFamily="34" charset="0"/>
                <a:cs typeface="Calibri" panose="020F0502020204030204" pitchFamily="34" charset="0"/>
              </a:rPr>
              <a:t>El 16 de noviembre de 2021 fue remitida por parte de la Gerencia Jurídica del Negocio a la Agencia Nacional de Defensa Jurídica del Estado la Política de Prevención del Daño Antijurídico de CISA, obteniendo su aprobación el 6 de diciembre de 2021 la cual se iniciará su aplicación a partir del mes de enero de 2022 a diciembre de 2023.</a:t>
            </a:r>
          </a:p>
        </p:txBody>
      </p:sp>
      <p:pic>
        <p:nvPicPr>
          <p:cNvPr id="3" name="Imagen 2">
            <a:extLst>
              <a:ext uri="{FF2B5EF4-FFF2-40B4-BE49-F238E27FC236}">
                <a16:creationId xmlns:a16="http://schemas.microsoft.com/office/drawing/2014/main" id="{A8522F66-CC20-419B-8995-6B0FE939282E}"/>
              </a:ext>
            </a:extLst>
          </p:cNvPr>
          <p:cNvPicPr>
            <a:picLocks noChangeAspect="1"/>
          </p:cNvPicPr>
          <p:nvPr/>
        </p:nvPicPr>
        <p:blipFill rotWithShape="1">
          <a:blip r:embed="rId3"/>
          <a:srcRect l="30217" t="16796" r="34783" b="5293"/>
          <a:stretch/>
        </p:blipFill>
        <p:spPr>
          <a:xfrm>
            <a:off x="4121425" y="2658420"/>
            <a:ext cx="3949149" cy="3894497"/>
          </a:xfrm>
          <a:prstGeom prst="rect">
            <a:avLst/>
          </a:prstGeom>
        </p:spPr>
      </p:pic>
    </p:spTree>
    <p:extLst>
      <p:ext uri="{BB962C8B-B14F-4D97-AF65-F5344CB8AC3E}">
        <p14:creationId xmlns:p14="http://schemas.microsoft.com/office/powerpoint/2010/main" val="2929762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445"/>
            <a:ext cx="12192000" cy="6856555"/>
          </a:xfrm>
          <a:prstGeom prst="rect">
            <a:avLst/>
          </a:prstGeom>
        </p:spPr>
      </p:pic>
      <p:sp>
        <p:nvSpPr>
          <p:cNvPr id="9" name="CuadroTexto 8">
            <a:extLst>
              <a:ext uri="{FF2B5EF4-FFF2-40B4-BE49-F238E27FC236}">
                <a16:creationId xmlns:a16="http://schemas.microsoft.com/office/drawing/2014/main" id="{2B6A8F35-9853-4C07-A2F3-013B316C6E2E}"/>
              </a:ext>
            </a:extLst>
          </p:cNvPr>
          <p:cNvSpPr txBox="1"/>
          <p:nvPr/>
        </p:nvSpPr>
        <p:spPr>
          <a:xfrm>
            <a:off x="2266122" y="474032"/>
            <a:ext cx="8982225" cy="837933"/>
          </a:xfrm>
          <a:prstGeom prst="rect">
            <a:avLst/>
          </a:prstGeom>
          <a:noFill/>
        </p:spPr>
        <p:txBody>
          <a:bodyPr wrap="square" rtlCol="0">
            <a:spAutoFit/>
          </a:bodyPr>
          <a:lstStyle/>
          <a:p>
            <a:pPr algn="ctr"/>
            <a:r>
              <a:rPr lang="es-CO" sz="2400" b="1" dirty="0">
                <a:latin typeface="Calibri" panose="020F0502020204030204" pitchFamily="34" charset="0"/>
                <a:cs typeface="Calibri" panose="020F0502020204030204" pitchFamily="34" charset="0"/>
              </a:rPr>
              <a:t>IMPLEMENTACIÓN Y SEGUIMIENTO DE LA PPDA SEGÚN DIRECTRIZ DE LA ANDJE</a:t>
            </a:r>
            <a:endParaRPr lang="es-CO" sz="2400" dirty="0">
              <a:latin typeface="Calibri" panose="020F0502020204030204" pitchFamily="34" charset="0"/>
              <a:cs typeface="Calibri" panose="020F0502020204030204" pitchFamily="34" charset="0"/>
            </a:endParaRPr>
          </a:p>
        </p:txBody>
      </p:sp>
      <p:sp>
        <p:nvSpPr>
          <p:cNvPr id="6" name="Rectángulo 5">
            <a:extLst>
              <a:ext uri="{FF2B5EF4-FFF2-40B4-BE49-F238E27FC236}">
                <a16:creationId xmlns:a16="http://schemas.microsoft.com/office/drawing/2014/main" id="{2F743EC1-4109-41BD-9C95-4398817ED997}"/>
              </a:ext>
            </a:extLst>
          </p:cNvPr>
          <p:cNvSpPr/>
          <p:nvPr/>
        </p:nvSpPr>
        <p:spPr>
          <a:xfrm>
            <a:off x="943653" y="1778169"/>
            <a:ext cx="10304694" cy="3693319"/>
          </a:xfrm>
          <a:prstGeom prst="rect">
            <a:avLst/>
          </a:prstGeom>
        </p:spPr>
        <p:txBody>
          <a:bodyPr wrap="square">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s-ES" dirty="0">
                <a:latin typeface="Calibri" panose="020F0502020204030204" pitchFamily="34" charset="0"/>
                <a:cs typeface="Calibri" panose="020F0502020204030204" pitchFamily="34" charset="0"/>
              </a:rPr>
              <a:t>De conformidad con las obligaciones consagradas en el Decreto Único Reglamentario 1069 de 2015, el Comité de Conciliación de cada entidad, es el órgano competente para implementar y hacer seguimiento a la política encaminada a prevenir el daño antijurídico. </a:t>
            </a:r>
          </a:p>
          <a:p>
            <a:pPr algn="just"/>
            <a:endParaRPr lang="es-ES" dirty="0">
              <a:latin typeface="Calibri" panose="020F0502020204030204" pitchFamily="34" charset="0"/>
              <a:cs typeface="Calibri" panose="020F0502020204030204" pitchFamily="34" charset="0"/>
            </a:endParaRPr>
          </a:p>
          <a:p>
            <a:pPr algn="just"/>
            <a:r>
              <a:rPr lang="es-ES" dirty="0">
                <a:latin typeface="Calibri" panose="020F0502020204030204" pitchFamily="34" charset="0"/>
                <a:cs typeface="Calibri" panose="020F0502020204030204" pitchFamily="34" charset="0"/>
              </a:rPr>
              <a:t>Así mismo, el numeral 1.5 del</a:t>
            </a:r>
            <a:r>
              <a:rPr lang="es-CO" dirty="0">
                <a:latin typeface="Calibri" panose="020F0502020204030204" pitchFamily="34" charset="0"/>
                <a:cs typeface="Calibri" panose="020F0502020204030204" pitchFamily="34" charset="0"/>
              </a:rPr>
              <a:t> Memorando Circular No. 039 de CISA, estipula entre una de las funciones del Comité de Conciliación, ejecutar las políticas de prevención del daño antijurídico.</a:t>
            </a:r>
          </a:p>
          <a:p>
            <a:pPr algn="just"/>
            <a:endParaRPr lang="es-CO" dirty="0">
              <a:latin typeface="Calibri" panose="020F0502020204030204" pitchFamily="34" charset="0"/>
              <a:cs typeface="Calibri" panose="020F0502020204030204" pitchFamily="34" charset="0"/>
            </a:endParaRPr>
          </a:p>
          <a:p>
            <a:pPr algn="just">
              <a:spcAft>
                <a:spcPts val="0"/>
              </a:spcAft>
            </a:pPr>
            <a:r>
              <a:rPr lang="es-CO" b="1" dirty="0">
                <a:latin typeface="Calibri" panose="020F0502020204030204" pitchFamily="34" charset="0"/>
                <a:cs typeface="Calibri" panose="020F0502020204030204" pitchFamily="34" charset="0"/>
              </a:rPr>
              <a:t>Solicitud al Comité</a:t>
            </a:r>
          </a:p>
          <a:p>
            <a:pPr algn="just">
              <a:spcAft>
                <a:spcPts val="0"/>
              </a:spcAft>
            </a:pPr>
            <a:endParaRPr lang="es-CO" dirty="0">
              <a:latin typeface="Calibri" panose="020F0502020204030204" pitchFamily="34" charset="0"/>
              <a:cs typeface="Calibri" panose="020F0502020204030204" pitchFamily="34" charset="0"/>
            </a:endParaRPr>
          </a:p>
          <a:p>
            <a:pPr algn="just">
              <a:spcAft>
                <a:spcPts val="0"/>
              </a:spcAft>
            </a:pPr>
            <a:r>
              <a:rPr lang="es-CO" dirty="0">
                <a:latin typeface="Calibri" panose="020F0502020204030204" pitchFamily="34" charset="0"/>
                <a:cs typeface="Calibri" panose="020F0502020204030204" pitchFamily="34" charset="0"/>
              </a:rPr>
              <a:t>Se solicita al Comité de Conciliación la ratificación de la aprobación de la Política de Prevención del Daño Antijurídico de CISA para su implementación en el período comprendido desde enero de 2022 a diciembre de  2023.  </a:t>
            </a:r>
          </a:p>
          <a:p>
            <a:pPr algn="just">
              <a:spcAft>
                <a:spcPts val="0"/>
              </a:spcAft>
            </a:pPr>
            <a:endParaRPr lang="es-CO" dirty="0">
              <a:latin typeface="Calibri" panose="020F0502020204030204" pitchFamily="34" charset="0"/>
              <a:cs typeface="Calibri" panose="020F0502020204030204" pitchFamily="34" charset="0"/>
            </a:endParaRPr>
          </a:p>
        </p:txBody>
      </p:sp>
      <p:sp>
        <p:nvSpPr>
          <p:cNvPr id="7" name="CuadroTexto 6">
            <a:extLst>
              <a:ext uri="{FF2B5EF4-FFF2-40B4-BE49-F238E27FC236}">
                <a16:creationId xmlns:a16="http://schemas.microsoft.com/office/drawing/2014/main" id="{70CED35B-3CB0-4BAE-83E5-724FAE2D9D3E}"/>
              </a:ext>
            </a:extLst>
          </p:cNvPr>
          <p:cNvSpPr txBox="1"/>
          <p:nvPr/>
        </p:nvSpPr>
        <p:spPr>
          <a:xfrm>
            <a:off x="702804" y="5426125"/>
            <a:ext cx="7805092" cy="338554"/>
          </a:xfrm>
          <a:prstGeom prst="rect">
            <a:avLst/>
          </a:prstGeom>
          <a:noFill/>
        </p:spPr>
        <p:txBody>
          <a:bodyPr wrap="square" rtlCol="0">
            <a:spAutoFit/>
          </a:bodyPr>
          <a:lstStyle/>
          <a:p>
            <a:r>
              <a:rPr lang="es-CO" sz="1600" dirty="0">
                <a:latin typeface="Calibri" panose="020F0502020204030204" pitchFamily="34" charset="0"/>
                <a:cs typeface="Calibri" panose="020F0502020204030204" pitchFamily="34" charset="0"/>
              </a:rPr>
              <a:t>* PPDA: Política prevención del daño antijurídico. </a:t>
            </a:r>
          </a:p>
        </p:txBody>
      </p:sp>
      <p:graphicFrame>
        <p:nvGraphicFramePr>
          <p:cNvPr id="11" name="Tabla 10">
            <a:extLst>
              <a:ext uri="{FF2B5EF4-FFF2-40B4-BE49-F238E27FC236}">
                <a16:creationId xmlns:a16="http://schemas.microsoft.com/office/drawing/2014/main" id="{A27BEF35-1897-9D10-70FE-FE9C83AAFAF1}"/>
              </a:ext>
            </a:extLst>
          </p:cNvPr>
          <p:cNvGraphicFramePr>
            <a:graphicFrameLocks noGrp="1"/>
          </p:cNvGraphicFramePr>
          <p:nvPr>
            <p:extLst>
              <p:ext uri="{D42A27DB-BD31-4B8C-83A1-F6EECF244321}">
                <p14:modId xmlns:p14="http://schemas.microsoft.com/office/powerpoint/2010/main" val="4294897301"/>
              </p:ext>
            </p:extLst>
          </p:nvPr>
        </p:nvGraphicFramePr>
        <p:xfrm>
          <a:off x="943653" y="5946070"/>
          <a:ext cx="3695459" cy="606754"/>
        </p:xfrm>
        <a:graphic>
          <a:graphicData uri="http://schemas.openxmlformats.org/drawingml/2006/table">
            <a:tbl>
              <a:tblPr/>
              <a:tblGrid>
                <a:gridCol w="1375969">
                  <a:extLst>
                    <a:ext uri="{9D8B030D-6E8A-4147-A177-3AD203B41FA5}">
                      <a16:colId xmlns:a16="http://schemas.microsoft.com/office/drawing/2014/main" val="2927434538"/>
                    </a:ext>
                  </a:extLst>
                </a:gridCol>
                <a:gridCol w="2319490">
                  <a:extLst>
                    <a:ext uri="{9D8B030D-6E8A-4147-A177-3AD203B41FA5}">
                      <a16:colId xmlns:a16="http://schemas.microsoft.com/office/drawing/2014/main" val="2803974882"/>
                    </a:ext>
                  </a:extLst>
                </a:gridCol>
              </a:tblGrid>
              <a:tr h="135852">
                <a:tc>
                  <a:txBody>
                    <a:bodyPr/>
                    <a:lstStyle/>
                    <a:p>
                      <a:pPr algn="ctr" fontAlgn="ctr"/>
                      <a:r>
                        <a:rPr lang="es-CO" sz="600" b="1" i="0" u="none" strike="noStrike">
                          <a:solidFill>
                            <a:srgbClr val="000000"/>
                          </a:solidFill>
                          <a:effectLst/>
                          <a:latin typeface="Calibri" panose="020F0502020204030204" pitchFamily="34" charset="0"/>
                        </a:rPr>
                        <a:t>NOMBRE DE DOCUMENTO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600" b="0" i="0" u="none" strike="noStrike">
                          <a:solidFill>
                            <a:srgbClr val="000000"/>
                          </a:solidFill>
                          <a:effectLst/>
                          <a:latin typeface="Calibri" panose="020F0502020204030204" pitchFamily="34" charset="0"/>
                        </a:rPr>
                        <a:t>POLÍTICA DE PREVENCIÓN DEL DAÑO ANTIJURÍDICO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3488102"/>
                  </a:ext>
                </a:extLst>
              </a:tr>
              <a:tr h="135852">
                <a:tc>
                  <a:txBody>
                    <a:bodyPr/>
                    <a:lstStyle/>
                    <a:p>
                      <a:pPr algn="ctr" fontAlgn="ctr"/>
                      <a:r>
                        <a:rPr lang="es-CO" sz="600" b="1" i="0" u="none" strike="noStrike">
                          <a:solidFill>
                            <a:srgbClr val="000000"/>
                          </a:solidFill>
                          <a:effectLst/>
                          <a:latin typeface="Calibri" panose="020F0502020204030204" pitchFamily="34" charset="0"/>
                        </a:rPr>
                        <a:t>AREA RESPONSABLE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600" b="0" i="0" u="none" strike="noStrike">
                          <a:solidFill>
                            <a:srgbClr val="000000"/>
                          </a:solidFill>
                          <a:effectLst/>
                          <a:latin typeface="Calibri" panose="020F0502020204030204" pitchFamily="34" charset="0"/>
                        </a:rPr>
                        <a:t>GERENCIA JURÍDICA DEL NEGOCIO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2770432"/>
                  </a:ext>
                </a:extLst>
              </a:tr>
              <a:tr h="149438">
                <a:tc>
                  <a:txBody>
                    <a:bodyPr/>
                    <a:lstStyle/>
                    <a:p>
                      <a:pPr algn="ctr" fontAlgn="ctr"/>
                      <a:r>
                        <a:rPr lang="es-CO" sz="600" b="1" i="0" u="none" strike="noStrike">
                          <a:solidFill>
                            <a:srgbClr val="000000"/>
                          </a:solidFill>
                          <a:effectLst/>
                          <a:latin typeface="Calibri" panose="020F0502020204030204" pitchFamily="34" charset="0"/>
                        </a:rPr>
                        <a:t>FUNCIONARIO ENCARGADO DE ELABORACIÓN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600" b="0" i="0" u="none" strike="noStrike" dirty="0">
                          <a:solidFill>
                            <a:srgbClr val="000000"/>
                          </a:solidFill>
                          <a:effectLst/>
                          <a:latin typeface="Calibri" panose="020F0502020204030204" pitchFamily="34" charset="0"/>
                        </a:rPr>
                        <a:t>TATIANA CASTRO BARRIGA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6424870"/>
                  </a:ext>
                </a:extLst>
              </a:tr>
              <a:tr h="142645">
                <a:tc>
                  <a:txBody>
                    <a:bodyPr/>
                    <a:lstStyle/>
                    <a:p>
                      <a:pPr algn="ctr" fontAlgn="ctr"/>
                      <a:r>
                        <a:rPr lang="es-CO" sz="600" b="1" i="0" u="none" strike="noStrike">
                          <a:solidFill>
                            <a:srgbClr val="000000"/>
                          </a:solidFill>
                          <a:effectLst/>
                          <a:latin typeface="Calibri" panose="020F0502020204030204" pitchFamily="34" charset="0"/>
                        </a:rPr>
                        <a:t>APROBÓ</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600" b="0" i="0" u="none" strike="noStrike" dirty="0">
                          <a:solidFill>
                            <a:srgbClr val="000000"/>
                          </a:solidFill>
                          <a:effectLst/>
                          <a:latin typeface="Calibri" panose="020F0502020204030204" pitchFamily="34" charset="0"/>
                        </a:rPr>
                        <a:t>COMITÉ DE CONCILIACIÓN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5766184"/>
                  </a:ext>
                </a:extLst>
              </a:tr>
            </a:tbl>
          </a:graphicData>
        </a:graphic>
      </p:graphicFrame>
    </p:spTree>
    <p:extLst>
      <p:ext uri="{BB962C8B-B14F-4D97-AF65-F5344CB8AC3E}">
        <p14:creationId xmlns:p14="http://schemas.microsoft.com/office/powerpoint/2010/main" val="1211475428"/>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12261</TotalTime>
  <Words>1489</Words>
  <Application>Microsoft Office PowerPoint</Application>
  <PresentationFormat>Panorámica</PresentationFormat>
  <Paragraphs>469</Paragraphs>
  <Slides>10</Slides>
  <Notes>0</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Vínculos</vt:lpstr>
      </vt:variant>
      <vt:variant>
        <vt:i4>2</vt:i4>
      </vt:variant>
      <vt:variant>
        <vt:lpstr>Títulos de diapositiva</vt:lpstr>
      </vt:variant>
      <vt:variant>
        <vt:i4>10</vt:i4>
      </vt:variant>
    </vt:vector>
  </HeadingPairs>
  <TitlesOfParts>
    <vt:vector size="19" baseType="lpstr">
      <vt:lpstr>Arial</vt:lpstr>
      <vt:lpstr>Calibri</vt:lpstr>
      <vt:lpstr>Century Gothic</vt:lpstr>
      <vt:lpstr>Segoe UI</vt:lpstr>
      <vt:lpstr>Wingdings 3</vt:lpstr>
      <vt:lpstr>Work Sans</vt:lpstr>
      <vt:lpstr>Espiral</vt:lpstr>
      <vt:lpstr>https://centraldeinversionessa-my.sharepoint.com/personal/tcastro_cisa_gov_co/Documents/Escritorio/TATIANA%20CASTRO/ANDJE/PPDA/PPDA%202022%20-%202023.xlsx!Hoja4!F2C2:F6C3</vt:lpstr>
      <vt:lpstr>https://centraldeinversionessa-my.sharepoint.com/personal/tcastro_cisa_gov_co/Documents/Escritorio/TATIANA%20CASTRO/ANDJE/PPDA/PPDA%202022%20-%202023.xlsx!Hoja4!F2C5:F3C6</vt:lpstr>
      <vt:lpstr>POLÍTICA DE PREVENCIÓN DEL DAÑO ANTIJURÍDICO CENTRAL DE INVERSIONES S.A.   Vigencia: enero 2022 - diciembre 2023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suscripción contrato de arrendamiento Banco Agrario</dc:title>
  <dc:creator>Monica Alejandra Rodriguez Ruiz</dc:creator>
  <cp:lastModifiedBy>Jenny Isabel González Cantillo</cp:lastModifiedBy>
  <cp:revision>206</cp:revision>
  <dcterms:created xsi:type="dcterms:W3CDTF">2020-10-15T16:57:38Z</dcterms:created>
  <dcterms:modified xsi:type="dcterms:W3CDTF">2022-09-28T16:40:24Z</dcterms:modified>
</cp:coreProperties>
</file>